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96" r:id="rId3"/>
    <p:sldId id="260" r:id="rId4"/>
    <p:sldId id="262" r:id="rId5"/>
    <p:sldId id="297" r:id="rId6"/>
    <p:sldId id="292" r:id="rId7"/>
    <p:sldId id="304" r:id="rId8"/>
    <p:sldId id="305" r:id="rId9"/>
    <p:sldId id="270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EB82"/>
    <a:srgbClr val="F04E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 varScale="1">
        <p:scale>
          <a:sx n="70" d="100"/>
          <a:sy n="70" d="100"/>
        </p:scale>
        <p:origin x="1332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49F7C-559C-47A1-96C6-AA845FAE3C92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219DF-34CB-40E0-9180-94EE63FD9C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045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286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721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433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566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946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26/06/2020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13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26/06/2020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660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26/06/2020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774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26/06/2020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947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26/06/2020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883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26/06/2020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774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397DA-0F57-41C0-BE6F-15C851E44D64}" type="datetimeFigureOut">
              <a:rPr lang="es-CO" smtClean="0"/>
              <a:t>26/06/2020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2289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32856"/>
            <a:ext cx="6264696" cy="143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30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ORDEN DEL DIA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/>
              <a:t>Verificación del Quórum.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Nombramiento del Presidente y Secretario de la Reunión.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Lectura del Orden del Día</a:t>
            </a:r>
            <a:r>
              <a:rPr lang="es-E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Presentación de informe  asesoría </a:t>
            </a:r>
            <a:r>
              <a:rPr lang="es-ES" dirty="0" smtClean="0"/>
              <a:t>jurídica</a:t>
            </a:r>
            <a:endParaRPr lang="es-ES" dirty="0"/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Presentación y aprobación del informe de gestión </a:t>
            </a:r>
            <a:r>
              <a:rPr lang="es-ES" dirty="0" smtClean="0"/>
              <a:t>del la gerencia correspondiente </a:t>
            </a:r>
            <a:r>
              <a:rPr lang="es-ES" dirty="0"/>
              <a:t>al año </a:t>
            </a:r>
            <a:r>
              <a:rPr lang="es-ES" dirty="0" smtClean="0"/>
              <a:t>2019.</a:t>
            </a:r>
            <a:endParaRPr lang="es-ES" dirty="0"/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Presentación y aprobación de estados financieros con fecha de corte a 31 de diciembre de </a:t>
            </a:r>
            <a:r>
              <a:rPr lang="es-ES" dirty="0" smtClean="0"/>
              <a:t>2019. contador </a:t>
            </a:r>
            <a:endParaRPr lang="es-ES" dirty="0"/>
          </a:p>
          <a:p>
            <a:pPr marL="514350" lvl="0" indent="-514350">
              <a:buFont typeface="+mj-lt"/>
              <a:buAutoNum type="arabicPeriod"/>
            </a:pPr>
            <a:r>
              <a:rPr lang="es-ES" dirty="0" smtClean="0"/>
              <a:t>Presentación y aprobación de informe fiscal  .revisoría fiscal 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 smtClean="0"/>
              <a:t>Presentación de informe  asesoría jurídica</a:t>
            </a:r>
            <a:endParaRPr lang="es-ES" dirty="0"/>
          </a:p>
          <a:p>
            <a:pPr marL="514350" lvl="0" indent="-514350">
              <a:buFont typeface="+mj-lt"/>
              <a:buAutoNum type="arabicPeriod"/>
            </a:pPr>
            <a:r>
              <a:rPr lang="es-ES" dirty="0" smtClean="0"/>
              <a:t>Consideración y aprobación de proyecto de distribución de utilidades )</a:t>
            </a:r>
            <a:endParaRPr lang="es-ES" dirty="0"/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Proposiciones y varios.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Lectura y aprobación del acta.</a:t>
            </a:r>
          </a:p>
          <a:p>
            <a:pPr marL="0" indent="0">
              <a:buNone/>
            </a:pPr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2" y="0"/>
            <a:ext cx="6264696" cy="143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17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14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CO" altLang="es-CO" sz="2800" b="1" dirty="0" smtClean="0"/>
          </a:p>
          <a:p>
            <a:pPr marL="0" indent="0">
              <a:buNone/>
            </a:pPr>
            <a:endParaRPr lang="es-CO" altLang="es-CO" sz="2800" b="1" dirty="0" smtClean="0"/>
          </a:p>
          <a:p>
            <a:r>
              <a:rPr lang="es-CO" altLang="es-CO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VISIÓN: </a:t>
            </a:r>
            <a:r>
              <a:rPr lang="es-CO" altLang="es-CO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 para el año 2022 una unidad diagnóstica y </a:t>
            </a:r>
            <a:r>
              <a:rPr lang="es-CO" altLang="es-CO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terapeútica</a:t>
            </a:r>
            <a:r>
              <a:rPr lang="es-CO" altLang="es-CO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Cardiovascular de referencia</a:t>
            </a:r>
            <a:r>
              <a:rPr lang="es-CO" altLang="es-CO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s-CO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el Valle de Aburra y el </a:t>
            </a:r>
            <a:r>
              <a:rPr lang="es-CO" alt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departamento de Antioquia </a:t>
            </a:r>
            <a:r>
              <a:rPr lang="es-CO" altLang="es-CO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junto con sus servicios afines en salud (</a:t>
            </a:r>
            <a:r>
              <a:rPr lang="es-CO" altLang="es-CO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lo que a Diagnóstico y Tratamiento Cardiovascular invasivo y no invasivo se refiera) </a:t>
            </a:r>
            <a:r>
              <a:rPr lang="es-CO" altLang="es-CO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una cultura organizacional centrada en la atención con calidad de nuestros usuarios que articule la prestación de servicios de salud con la seguridad del paciente.</a:t>
            </a:r>
          </a:p>
          <a:p>
            <a:endParaRPr lang="es-CO" altLang="es-CO" dirty="0" smtClean="0"/>
          </a:p>
        </p:txBody>
      </p:sp>
      <p:pic>
        <p:nvPicPr>
          <p:cNvPr id="6147" name="0 Imagen" descr="coraxon_logo2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624" y="116632"/>
            <a:ext cx="6858000" cy="1223962"/>
          </a:xfrm>
          <a:noFill/>
        </p:spPr>
      </p:pic>
    </p:spTree>
    <p:extLst>
      <p:ext uri="{BB962C8B-B14F-4D97-AF65-F5344CB8AC3E}">
        <p14:creationId xmlns:p14="http://schemas.microsoft.com/office/powerpoint/2010/main" val="1601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CONTRATACION </a:t>
            </a:r>
            <a:endParaRPr lang="es-CO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CO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CONTRATOS   2019</a:t>
            </a:r>
          </a:p>
          <a:p>
            <a:endParaRPr lang="es-CO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+mj-lt"/>
              <a:buAutoNum type="arabicPeriod"/>
            </a:pP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DE A </a:t>
            </a:r>
          </a:p>
          <a:p>
            <a:pPr>
              <a:buFont typeface="+mj-lt"/>
              <a:buAutoNum type="arabicPeriod"/>
            </a:pP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MEDIMAS</a:t>
            </a:r>
          </a:p>
          <a:p>
            <a:pPr>
              <a:buFont typeface="+mj-lt"/>
              <a:buAutoNum type="arabicPeriod"/>
            </a:pP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SAVIA SALUD SE NEGOCIO HASTA   </a:t>
            </a:r>
            <a:r>
              <a:rPr lang="es-CO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SEPTIEMBRE 2020</a:t>
            </a:r>
          </a:p>
          <a:p>
            <a:pPr>
              <a:buFont typeface="+mj-lt"/>
              <a:buAutoNum type="arabicPeriod"/>
            </a:pP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CRUZ BLANCA </a:t>
            </a:r>
            <a:r>
              <a:rPr lang="es-CO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INTERVENCION Y LIQUIDACION DESDE OCT 2019</a:t>
            </a:r>
          </a:p>
          <a:p>
            <a:pPr>
              <a:buFont typeface="+mj-lt"/>
              <a:buAutoNum type="arabicPeriod"/>
            </a:pP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 LA MARIA  , se termino 2020 </a:t>
            </a:r>
            <a:r>
              <a:rPr lang="es-CO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ENERO </a:t>
            </a:r>
          </a:p>
          <a:p>
            <a:pPr>
              <a:buFont typeface="+mj-lt"/>
              <a:buAutoNum type="arabicPeriod"/>
            </a:pP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ESE HOSPITAL SAN JUAN DE DIOS STA FE DE ANTIOQUIA</a:t>
            </a:r>
          </a:p>
          <a:p>
            <a:pPr>
              <a:buFont typeface="+mj-lt"/>
              <a:buAutoNum type="arabicPeriod"/>
            </a:pP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 NEUROLOGICO </a:t>
            </a:r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+mj-lt"/>
              <a:buAutoNum type="arabicPeriod"/>
            </a:pPr>
            <a:r>
              <a:rPr lang="es-CO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VIDA </a:t>
            </a:r>
          </a:p>
          <a:p>
            <a:pPr>
              <a:buFont typeface="+mj-lt"/>
              <a:buAutoNum type="arabicPeriod"/>
            </a:pP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HMFS</a:t>
            </a:r>
          </a:p>
          <a:p>
            <a:pPr>
              <a:buFont typeface="+mj-lt"/>
              <a:buAutoNum type="arabicPeriod"/>
            </a:pP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PROMEDAN </a:t>
            </a:r>
          </a:p>
          <a:p>
            <a:pPr>
              <a:buFont typeface="+mj-lt"/>
              <a:buAutoNum type="arabicPeriod"/>
            </a:pP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 NUEVA SAGRADO CORAZON</a:t>
            </a:r>
          </a:p>
          <a:p>
            <a:pPr>
              <a:buFont typeface="+mj-lt"/>
              <a:buAutoNum type="arabicPeriod"/>
            </a:pP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TERAPIA INTENSIVA UCI CLINICA DEL PRADO </a:t>
            </a:r>
          </a:p>
          <a:p>
            <a:pPr>
              <a:buFont typeface="+mj-lt"/>
              <a:buAutoNum type="arabicPeriod"/>
            </a:pP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SUMMIMEDICAL </a:t>
            </a:r>
          </a:p>
          <a:p>
            <a:pPr>
              <a:buFont typeface="+mj-lt"/>
              <a:buAutoNum type="arabicPeriod"/>
            </a:pP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EMA </a:t>
            </a:r>
          </a:p>
          <a:p>
            <a:pPr marL="0" indent="0">
              <a:buNone/>
            </a:pPr>
            <a:endParaRPr lang="es-CO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 </a:t>
            </a:r>
          </a:p>
          <a:p>
            <a:endParaRPr lang="es-CO" dirty="0"/>
          </a:p>
        </p:txBody>
      </p:sp>
      <p:pic>
        <p:nvPicPr>
          <p:cNvPr id="7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1152128" cy="65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5258"/>
            <a:ext cx="1152128" cy="65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0233"/>
            <a:ext cx="1152128" cy="65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87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697756"/>
          </a:xfrm>
        </p:spPr>
        <p:txBody>
          <a:bodyPr>
            <a:normAutofit fontScale="70000" lnSpcReduction="20000"/>
          </a:bodyPr>
          <a:lstStyle/>
          <a:p>
            <a:endParaRPr lang="es-ES" dirty="0" smtClean="0"/>
          </a:p>
          <a:p>
            <a:r>
              <a:rPr lang="es-E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TARIFAS 2019</a:t>
            </a:r>
          </a:p>
          <a:p>
            <a:r>
              <a:rPr lang="es-E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REVISAR  </a:t>
            </a:r>
            <a:endParaRPr lang="es-E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32" y="93674"/>
            <a:ext cx="1962709" cy="527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752128"/>
              </p:ext>
            </p:extLst>
          </p:nvPr>
        </p:nvGraphicFramePr>
        <p:xfrm>
          <a:off x="2646276" y="273045"/>
          <a:ext cx="6318211" cy="274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0356"/>
                <a:gridCol w="2937855"/>
              </a:tblGrid>
              <a:tr h="23956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388591"/>
              </p:ext>
            </p:extLst>
          </p:nvPr>
        </p:nvGraphicFramePr>
        <p:xfrm>
          <a:off x="1907705" y="93673"/>
          <a:ext cx="7128792" cy="64316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4032"/>
                <a:gridCol w="3314760"/>
              </a:tblGrid>
              <a:tr h="23948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</a:rPr>
                        <a:t>ENTIDAD</a:t>
                      </a:r>
                      <a:endParaRPr lang="es-ES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 TARIFA CONTRATADA </a:t>
                      </a:r>
                      <a:endParaRPr lang="es-ES" sz="1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78976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SAVIA SALUD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 ISS  2000-12% </a:t>
                      </a:r>
                      <a:endParaRPr lang="es-ES" sz="10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7525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PROMEDAN NO INVASIVO 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 HOSPI. ISS 2000+20%-AMB ISS 2000 +5% 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1572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MARCO FIDEL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 TARIFA FIJA  PACTADA 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1572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SAGRADO CORAZON</a:t>
                      </a:r>
                      <a:endParaRPr lang="es-E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 ISS  2000+30%+ MONTO  FIJO MES   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1572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MEDIMAS</a:t>
                      </a:r>
                      <a:endParaRPr lang="es-E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 ISS  2000-12% 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1572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CRUZ BLANCA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 ISS  2000-13% 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7525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LA MARIA</a:t>
                      </a:r>
                      <a:endParaRPr lang="es-E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 ISS </a:t>
                      </a:r>
                      <a:r>
                        <a:rPr lang="es-ES" sz="1000" u="none" strike="noStrike" dirty="0" smtClean="0">
                          <a:effectLst/>
                        </a:rPr>
                        <a:t>2000+20% </a:t>
                      </a:r>
                      <a:r>
                        <a:rPr lang="es-ES" sz="1000" u="none" strike="noStrike" dirty="0">
                          <a:effectLst/>
                        </a:rPr>
                        <a:t>MAS MONTO FIJO MES  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7525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CLINICA CEHOCA SANTA MARTA</a:t>
                      </a:r>
                      <a:endParaRPr lang="es-E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 TARIFA PACTADA (HONORARIOS MEDICOS +40%) 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6134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SANTA FE DE ANTIOQUIA</a:t>
                      </a:r>
                      <a:endParaRPr lang="es-E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 ISS  2000+40% 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7525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CLINICA VIDA</a:t>
                      </a:r>
                      <a:endParaRPr lang="es-E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 HOSPI. ISS 2000+20%-AMB ISS 2000 +5% 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1572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INSTITUTO NEUROLOGICO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 ISS </a:t>
                      </a:r>
                      <a:r>
                        <a:rPr lang="es-ES" sz="1000" u="none" strike="noStrike" dirty="0" smtClean="0">
                          <a:effectLst/>
                        </a:rPr>
                        <a:t>2000+15%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1572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TERAPIA INTENSIVA (UCI PRADO)</a:t>
                      </a:r>
                      <a:endParaRPr lang="es-E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 ISS 2000 +80% 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1572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UDEA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 ISS 2000+35% 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1572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 HEMODINAMIA PROMEDAN </a:t>
                      </a:r>
                      <a:endParaRPr lang="es-E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 ISS  2000+30% 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7525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 CEHOCA HEMODINAMIA </a:t>
                      </a:r>
                      <a:endParaRPr lang="es-E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 TARIFA PACTADA (HONORARIOS MEDICOS +40%) 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03097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 CX LA MARIA </a:t>
                      </a:r>
                      <a:r>
                        <a:rPr lang="es-ES" sz="1000" u="none" strike="noStrike" dirty="0" smtClean="0">
                          <a:effectLst/>
                        </a:rPr>
                        <a:t> 2019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 70% DE LA TARIFA DEL HOSPITAL </a:t>
                      </a:r>
                      <a:endParaRPr lang="es-ES" sz="10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5149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SUMMIMEDICAL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</a:t>
                      </a:r>
                      <a:r>
                        <a:rPr lang="es-ES" sz="10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PACTADA </a:t>
                      </a:r>
                      <a:endParaRPr lang="es-E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89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273050"/>
            <a:ext cx="2016224" cy="1162050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79513" y="1435100"/>
            <a:ext cx="1368152" cy="469106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CO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FACTURACION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RADICACION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PAGOS </a:t>
            </a:r>
          </a:p>
          <a:p>
            <a:endParaRPr lang="es-CO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2018</a:t>
            </a:r>
            <a:endParaRPr lang="es-CO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50" y="-56219"/>
            <a:ext cx="1301316" cy="53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438385"/>
              </p:ext>
            </p:extLst>
          </p:nvPr>
        </p:nvGraphicFramePr>
        <p:xfrm>
          <a:off x="1691680" y="-6"/>
          <a:ext cx="7272809" cy="67895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9593"/>
                <a:gridCol w="910520"/>
                <a:gridCol w="842443"/>
                <a:gridCol w="842443"/>
                <a:gridCol w="910520"/>
                <a:gridCol w="919029"/>
                <a:gridCol w="828261"/>
              </a:tblGrid>
              <a:tr h="265709">
                <a:tc>
                  <a:txBody>
                    <a:bodyPr/>
                    <a:lstStyle/>
                    <a:p>
                      <a:pPr algn="l" fontAlgn="b"/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700" b="1" u="none" strike="noStrike" dirty="0">
                          <a:effectLst/>
                        </a:rPr>
                        <a:t> TOTAL 2018 </a:t>
                      </a:r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700" b="1" u="none" strike="noStrike" dirty="0">
                          <a:effectLst/>
                        </a:rPr>
                        <a:t> % RECAUDO POR ENTIDAD </a:t>
                      </a:r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700" b="1" u="none" strike="noStrike" dirty="0">
                          <a:effectLst/>
                        </a:rPr>
                        <a:t> CARTERA CORRIENTE </a:t>
                      </a:r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700" b="1" u="none" strike="noStrike" dirty="0">
                          <a:effectLst/>
                        </a:rPr>
                        <a:t> CARTERA POR ENCIMA DE 60 DIAS </a:t>
                      </a:r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7656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1" u="none" strike="noStrike">
                          <a:effectLst/>
                        </a:rPr>
                        <a:t> CLIENTE </a:t>
                      </a:r>
                      <a:endParaRPr lang="es-E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1" u="none" strike="noStrike" dirty="0">
                          <a:effectLst/>
                        </a:rPr>
                        <a:t> FACTURACION </a:t>
                      </a:r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1" u="none" strike="noStrike" dirty="0">
                          <a:effectLst/>
                        </a:rPr>
                        <a:t> RADICADO </a:t>
                      </a:r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1" u="none" strike="noStrike" dirty="0">
                          <a:effectLst/>
                        </a:rPr>
                        <a:t> RECAUDO </a:t>
                      </a:r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61035">
                <a:tc>
                  <a:txBody>
                    <a:bodyPr/>
                    <a:lstStyle/>
                    <a:p>
                      <a:pPr algn="l" fontAlgn="b"/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1035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Alianza Medellin Antioquia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1.337.250.428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1.373.091.109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1.467.007.873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107%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   180.192.411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24.629.067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Apoyo Diagnostico de Colombia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   1.414.360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1.414.360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               -  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0%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        1.379.001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                -  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1035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Cehoca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1.078.304.505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1.078.304.505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470.000.000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44%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   248.358.161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338.380.194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Cima Ocupacional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      120.000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    120.000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               -  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0%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                       -  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    120.000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Coodan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      400.000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    400.000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    290.000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73%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            110.000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                -  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Genesis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36.754.206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38.194.206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38.194.206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100%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        3.845.006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                -  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 dirty="0">
                          <a:effectLst/>
                        </a:rPr>
                        <a:t> Cruz Blanca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375.984.717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369.885.793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320.335.072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87%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      58.027.560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88.506.144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Hospital Marco Fidel Suarez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 dirty="0">
                          <a:effectLst/>
                        </a:rPr>
                        <a:t>         183.575.000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183.575.000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96.314.400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52%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      56.252.000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22.466.500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Hospital San Juan de Dios Sta fe Ant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50.848.692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50.848.692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40.200.300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79%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        9.975.118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    5.968.200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 dirty="0">
                          <a:effectLst/>
                        </a:rPr>
                        <a:t> Hospital La </a:t>
                      </a:r>
                      <a:r>
                        <a:rPr lang="es-ES" sz="700" u="none" strike="noStrike" dirty="0" err="1">
                          <a:effectLst/>
                        </a:rPr>
                        <a:t>Maria</a:t>
                      </a:r>
                      <a:r>
                        <a:rPr lang="es-ES" sz="700" u="none" strike="noStrike" dirty="0">
                          <a:effectLst/>
                        </a:rPr>
                        <a:t>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339.272.598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356.571.288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248.537.333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70%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      71.922.654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                -  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Clinica Vida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62.484.733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59.165.491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57.281.391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97%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    3.258.800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                -  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Fundacion Medico Preventiva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      300.000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    300.000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    350.000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117%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                   -  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        180.000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Direccion Seccional de Salud de Ant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      782.434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    782.434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2.751.461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352%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        265.517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1.326.465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Inst. Neurologico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23.610.000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23.610.000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21.609.000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92%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            499.800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        405.000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Medimas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671.010.637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684.239.316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472.261.804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69%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  79.063.887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233.949.336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Clinica Sagrado Corazon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90.031.345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105.031.345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50.789.699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48%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  29.017.087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                -  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1035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Promedan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2.743.413.270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2.694.531.936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765.570.668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28%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   640.956.399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1.155.208.708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Particulares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63.274.633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63.274.633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63.274.633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100%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                   -  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                          -  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Terapia Intensiva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26.040.000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29.810.000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9.515.800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32%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  12.455.800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3.547.600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147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Universidad de Antioquia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  51.076.889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29.603.752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   29.307.711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99%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  21.792.101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</a:rPr>
                        <a:t>              890.356 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1035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Saludcoop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      100.670.538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</a:rPr>
                        <a:t>ATIPICO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1035">
                <a:tc>
                  <a:txBody>
                    <a:bodyPr/>
                    <a:lstStyle/>
                    <a:p>
                      <a:pPr algn="l" fontAlgn="b"/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4893">
                <a:tc>
                  <a:txBody>
                    <a:bodyPr/>
                    <a:lstStyle/>
                    <a:p>
                      <a:pPr algn="l" fontAlgn="b"/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7.135.948.447 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7.142.753.860 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4.254.261.889 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1.417.371.302 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1.875.577.570 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90" marR="5990" marT="599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24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79512" y="274638"/>
            <a:ext cx="648072" cy="3226370"/>
          </a:xfrm>
        </p:spPr>
        <p:txBody>
          <a:bodyPr>
            <a:normAutofit/>
          </a:bodyPr>
          <a:lstStyle/>
          <a:p>
            <a:r>
              <a:rPr lang="es-ES" dirty="0" smtClean="0"/>
              <a:t>2019</a:t>
            </a:r>
            <a:endParaRPr lang="es-ES" dirty="0"/>
          </a:p>
        </p:txBody>
      </p:sp>
      <p:graphicFrame>
        <p:nvGraphicFramePr>
          <p:cNvPr id="12" name="Marcador de contenido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568661"/>
              </p:ext>
            </p:extLst>
          </p:nvPr>
        </p:nvGraphicFramePr>
        <p:xfrm>
          <a:off x="899591" y="116632"/>
          <a:ext cx="8064894" cy="67749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2765"/>
                <a:gridCol w="1819150"/>
                <a:gridCol w="1515957"/>
                <a:gridCol w="1637234"/>
                <a:gridCol w="1879788"/>
              </a:tblGrid>
              <a:tr h="20237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</a:rPr>
                        <a:t>CLIENTE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050" b="1" u="none" strike="noStrike" dirty="0">
                          <a:effectLst/>
                        </a:rPr>
                        <a:t>TOTAL 2019</a:t>
                      </a:r>
                      <a:endParaRPr lang="es-E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7604"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</a:rPr>
                        <a:t>FACTURACION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</a:rPr>
                        <a:t>RADICADO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</a:rPr>
                        <a:t>RECAUDO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Alianza  Medellin-Antioquia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</a:rPr>
                        <a:t>1.271.502.145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</a:rPr>
                        <a:t>1.366.823.495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1.135.136.296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Promedan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1.200.113.465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</a:rPr>
                        <a:t>1.390.553.177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3.724.426.990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Promedan Apartado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</a:rPr>
                        <a:t>115.091.200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</a:rPr>
                        <a:t>115.091.200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 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Hospital Marco Fidel Suarez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>
                          <a:effectLst/>
                        </a:rPr>
                        <a:t>243.600.000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</a:rPr>
                        <a:t>243.600.000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211.696.910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Clinica Sagrado Corazon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156.521.826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156.521.826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</a:rPr>
                        <a:t>145.497.605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Medimas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187.210.684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256.766.457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</a:rPr>
                        <a:t>312.605.747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Cruz Blanca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269.035.325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328.141.015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180.000.000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Hospital La Maria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279.651.788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279.651.788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</a:rPr>
                        <a:t>236.015.794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Clinica Cehoca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206.446.960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225.471.040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</a:rPr>
                        <a:t>995.550.109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Santa Fe De Antioquia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47.727.384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47.727.384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28.024.471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Clinica Vida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90.650.036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90.650.036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88.728.766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Genesis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37.980.000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37.980.000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</a:rPr>
                        <a:t>0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Particular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74.915.450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74.915.450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74.915.450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 err="1">
                          <a:effectLst/>
                        </a:rPr>
                        <a:t>Coodan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190.000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190.000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230.000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Neurologico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74.665.680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74.665.680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38.854.440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UCI Prado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84.290.000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84.290.000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71.200.400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CIMA ocupacional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120.000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120.000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Secretaria Seccional De Salud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1.796.987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1.796.987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</a:rPr>
                        <a:t>1.976.450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Universidad De Antioquia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142.278.254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133.222.614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135.433.778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COA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990.000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990.000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</a:rPr>
                        <a:t>881.100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Departamento de Radiologia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422.500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422.500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422.500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Central de Especialistas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53.219.346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53.219.346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</a:rPr>
                        <a:t>16.345.421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Sumimedical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83.015.080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45.884.020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</a:rPr>
                        <a:t>0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Viva 1 a 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245.244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245244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</a:rPr>
                        <a:t>0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Corporacion Clinica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1.240.421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1.240.421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</a:rPr>
                        <a:t>0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Cruz Blanca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 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 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effectLst/>
                        </a:rPr>
                        <a:t> 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Cafesalud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 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 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effectLst/>
                        </a:rPr>
                        <a:t> 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</a:rPr>
                        <a:t>Salud Coop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 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 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effectLst/>
                        </a:rPr>
                        <a:t> 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8484"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4.622.919.775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5.010.179.680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7.397.942.227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5" marR="7305" marT="730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2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ESTADISTICA 2019 AMBULATORIA 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200986"/>
              </p:ext>
            </p:extLst>
          </p:nvPr>
        </p:nvGraphicFramePr>
        <p:xfrm>
          <a:off x="683568" y="1196749"/>
          <a:ext cx="7344816" cy="5112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6086"/>
                <a:gridCol w="1798730"/>
              </a:tblGrid>
              <a:tr h="2479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</a:rPr>
                        <a:t>ESTADISTICA 2019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 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614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PROCEDIMIENTO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CANTIDAD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614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CONSULTA CARDIOLOGIA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2.298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614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CONSULTA CARDIOLOGIA PEDIATRICA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28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614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CONSULTA ELECTROFISIOLOGIA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150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614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CONSULTA VASCULAR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32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614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INTERCONSULTA CARDIOLOGIA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388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614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INTERCONSULTA ELECTROFISIOLOGIA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2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614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DUPLEX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5.352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795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LECTURA PLETISMOGRAFIA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554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795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ECOCARDIOGRAMA M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11.883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795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ECOCARDIOGRAMA DE STRESS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963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795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ECOCARDIOGRAMA PEDIATRICO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1.567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795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ECOCARDIOGRAMA TRANSESOFAGICO 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153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795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ELECTROCARDIOGRAMA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6.902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795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LECTURA HOLTER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5.090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795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LECTURA MAPA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1.804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795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PRUEBAS DE ESFUERZO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855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795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REPROGRAMACION DE MARCAPASO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406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795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TILT TEST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325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795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>
                          <a:effectLst/>
                        </a:rPr>
                        <a:t>TOTAL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>
                          <a:effectLst/>
                        </a:rPr>
                        <a:t>38.752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35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TEMAS VARIOS / NECESIDADES </a:t>
            </a:r>
            <a:endParaRPr lang="es-CO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124744"/>
            <a:ext cx="3962400" cy="4032448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330824" cy="5162252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endParaRPr lang="es-CO" dirty="0" smtClean="0"/>
          </a:p>
          <a:p>
            <a:endParaRPr lang="es-CO" dirty="0" smtClean="0"/>
          </a:p>
          <a:p>
            <a:pPr marL="342900" indent="-342900">
              <a:buFont typeface="+mj-lt"/>
              <a:buAutoNum type="arabicPeriod"/>
            </a:pPr>
            <a:r>
              <a:rPr lang="es-CO" sz="2000" dirty="0" smtClean="0"/>
              <a:t>JURIDICOS ( CASA GENESIS )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000" dirty="0" smtClean="0"/>
              <a:t>DIAN 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000" dirty="0" smtClean="0"/>
              <a:t>LIQUIDACION CRUZ BLANCA Y CAFESALUD 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000" dirty="0" smtClean="0"/>
              <a:t>DIVIDENDOS 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000" dirty="0" smtClean="0"/>
              <a:t>VARIOS </a:t>
            </a:r>
          </a:p>
          <a:p>
            <a:pPr marL="342900" indent="-342900">
              <a:buFont typeface="+mj-lt"/>
              <a:buAutoNum type="arabicPeriod"/>
            </a:pPr>
            <a:endParaRPr lang="es-CO" dirty="0"/>
          </a:p>
        </p:txBody>
      </p:sp>
      <p:pic>
        <p:nvPicPr>
          <p:cNvPr id="6" name="Picture 2" descr="C:\Users\user\Desktop\unnam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108012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25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9218</TotalTime>
  <Words>972</Words>
  <Application>Microsoft Office PowerPoint</Application>
  <PresentationFormat>Presentación en pantalla (4:3)</PresentationFormat>
  <Paragraphs>409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Tahoma</vt:lpstr>
      <vt:lpstr>Tema de Office</vt:lpstr>
      <vt:lpstr>Presentación de PowerPoint</vt:lpstr>
      <vt:lpstr>Presentación de PowerPoint</vt:lpstr>
      <vt:lpstr>Presentación de PowerPoint</vt:lpstr>
      <vt:lpstr>CONTRATACION </vt:lpstr>
      <vt:lpstr>Presentación de PowerPoint</vt:lpstr>
      <vt:lpstr>Presentación de PowerPoint</vt:lpstr>
      <vt:lpstr>2019</vt:lpstr>
      <vt:lpstr>ESTADISTICA 2019 AMBULATORIA </vt:lpstr>
      <vt:lpstr>TEMAS VARIOS / NECESIDADES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GERENTE</cp:lastModifiedBy>
  <cp:revision>198</cp:revision>
  <dcterms:created xsi:type="dcterms:W3CDTF">2017-08-05T15:02:43Z</dcterms:created>
  <dcterms:modified xsi:type="dcterms:W3CDTF">2020-06-26T17:16:57Z</dcterms:modified>
</cp:coreProperties>
</file>