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6" r:id="rId3"/>
    <p:sldId id="260" r:id="rId4"/>
    <p:sldId id="262" r:id="rId5"/>
    <p:sldId id="310" r:id="rId6"/>
    <p:sldId id="312" r:id="rId7"/>
    <p:sldId id="314" r:id="rId8"/>
    <p:sldId id="313" r:id="rId9"/>
    <p:sldId id="308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EB82"/>
    <a:srgbClr val="F04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68" d="100"/>
          <a:sy n="68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Maria Alvarez Ramirez" userId="d4b8061624e063bc" providerId="LiveId" clId="{EEF24E64-5858-4FC7-86BC-5B3BE5AC4E54}"/>
    <pc:docChg chg="modSld">
      <pc:chgData name="Sara Maria Alvarez Ramirez" userId="d4b8061624e063bc" providerId="LiveId" clId="{EEF24E64-5858-4FC7-86BC-5B3BE5AC4E54}" dt="2021-03-27T00:18:53.595" v="3" actId="14100"/>
      <pc:docMkLst>
        <pc:docMk/>
      </pc:docMkLst>
      <pc:sldChg chg="modSp mod">
        <pc:chgData name="Sara Maria Alvarez Ramirez" userId="d4b8061624e063bc" providerId="LiveId" clId="{EEF24E64-5858-4FC7-86BC-5B3BE5AC4E54}" dt="2021-03-27T00:18:53.595" v="3" actId="14100"/>
        <pc:sldMkLst>
          <pc:docMk/>
          <pc:sldMk cId="1421715878" sldId="313"/>
        </pc:sldMkLst>
        <pc:graphicFrameChg chg="mod modGraphic">
          <ac:chgData name="Sara Maria Alvarez Ramirez" userId="d4b8061624e063bc" providerId="LiveId" clId="{EEF24E64-5858-4FC7-86BC-5B3BE5AC4E54}" dt="2021-03-27T00:18:53.595" v="3" actId="14100"/>
          <ac:graphicFrameMkLst>
            <pc:docMk/>
            <pc:sldMk cId="1421715878" sldId="313"/>
            <ac:graphicFrameMk id="5" creationId="{B21B35B6-2424-46BC-9FAC-2898F662414D}"/>
          </ac:graphicFrameMkLst>
        </pc:graphicFrameChg>
      </pc:sldChg>
      <pc:sldChg chg="modSp mod">
        <pc:chgData name="Sara Maria Alvarez Ramirez" userId="d4b8061624e063bc" providerId="LiveId" clId="{EEF24E64-5858-4FC7-86BC-5B3BE5AC4E54}" dt="2021-03-27T00:18:16.776" v="0" actId="20577"/>
        <pc:sldMkLst>
          <pc:docMk/>
          <pc:sldMk cId="970762777" sldId="314"/>
        </pc:sldMkLst>
        <pc:spChg chg="mod">
          <ac:chgData name="Sara Maria Alvarez Ramirez" userId="d4b8061624e063bc" providerId="LiveId" clId="{EEF24E64-5858-4FC7-86BC-5B3BE5AC4E54}" dt="2021-03-27T00:18:16.776" v="0" actId="20577"/>
          <ac:spMkLst>
            <pc:docMk/>
            <pc:sldMk cId="970762777" sldId="314"/>
            <ac:spMk id="2" creationId="{63441E3F-E625-4D74-A4E7-1E2B2A7A49C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49F7C-559C-47A1-96C6-AA845FAE3C92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219DF-34CB-40E0-9180-94EE63FD9C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045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286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721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433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566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46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13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66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774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947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883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774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397DA-0F57-41C0-BE6F-15C851E44D64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28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6264696" cy="14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300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ORDEN DEL DIA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Verificación del Quórum.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Lectura del Orden del Día.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Nombramiento del Presidente y Secretario de la Reunión.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de informe  asesoría jurídica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 del informe de gestión del la gerencia correspondiente al año 2020.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aprobación de estados financieros con fecha de corte a 31 de diciembre de 2020.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aprobación de informe fiscal  .revisoría fiscal 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Consideración y aprobación de proyecto de distribución de utilidades )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Proposiciones y varios.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Lectura y aprobación del acta.</a:t>
            </a:r>
          </a:p>
          <a:p>
            <a:pPr marL="0" indent="0">
              <a:buNone/>
            </a:pP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0"/>
            <a:ext cx="6264696" cy="14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17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14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CO" altLang="es-CO" sz="2800" b="1" dirty="0"/>
          </a:p>
          <a:p>
            <a:pPr marL="0" indent="0">
              <a:buNone/>
            </a:pPr>
            <a:endParaRPr lang="es-CO" altLang="es-CO" sz="2800" b="1" dirty="0"/>
          </a:p>
          <a:p>
            <a:r>
              <a:rPr lang="es-CO" alt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VISIÓN: 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 para el año 2022 una unidad diagnóstica y </a:t>
            </a:r>
            <a:r>
              <a:rPr lang="es-CO" altLang="es-CO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terapeútica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Cardiovascular de referencia</a:t>
            </a:r>
            <a:r>
              <a:rPr lang="es-CO" alt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el Valle de Aburra y el departamento de Antioquia , junto con sus servicios afines en salud (</a:t>
            </a:r>
            <a:r>
              <a:rPr lang="es-CO" alt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lo que a Diagnóstico y Tratamiento Cardiovascular invasivo y no invasivo se refiera) 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una cultura organizacional centrada en la atención con calidad de nuestros usuarios que articule la prestación de servicios de salud con la seguridad del paciente.</a:t>
            </a:r>
          </a:p>
          <a:p>
            <a:endParaRPr lang="es-CO" altLang="es-CO" dirty="0"/>
          </a:p>
        </p:txBody>
      </p:sp>
      <p:pic>
        <p:nvPicPr>
          <p:cNvPr id="6147" name="0 Imagen" descr="coraxon_logo2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624" y="116632"/>
            <a:ext cx="6858000" cy="1223962"/>
          </a:xfrm>
          <a:noFill/>
        </p:spPr>
      </p:pic>
    </p:spTree>
    <p:extLst>
      <p:ext uri="{BB962C8B-B14F-4D97-AF65-F5344CB8AC3E}">
        <p14:creationId xmlns:p14="http://schemas.microsoft.com/office/powerpoint/2010/main" val="1601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CONTRATACION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s-CO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CONTRATOS   2020</a:t>
            </a:r>
          </a:p>
          <a:p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DE A 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MEDIMAS  , fin de prestación nov 2020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SAVIA SALUD 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CRUZ BLANCA </a:t>
            </a:r>
            <a:r>
              <a:rPr lang="es-CO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INTERVENCION Y LIQUIDACION DESDE OCT 2019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ESE HOSPITAL SAN JUAN DE DIOS STA FE DE ANTIOQUIA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 NEUROLOGICO 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 VIDA 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HMFS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PROMEDAN , termino de relación marzo 2021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 NUEVA SAGRADO CORAZON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TERAPIA INTENSIVA UCI CLINICA DEL PRADO 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SUMIMEDICAL 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 VICTORIANA 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PROMOSALUD BARRANQUILLA 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 PRIMAVERA  VILLAVICENCIO </a:t>
            </a:r>
          </a:p>
          <a:p>
            <a:pPr>
              <a:buFont typeface="+mj-lt"/>
              <a:buAutoNum type="arabicPeriod"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NEUMOVIDA </a:t>
            </a:r>
          </a:p>
          <a:p>
            <a:pPr marL="0" indent="0">
              <a:buNone/>
            </a:pP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 </a:t>
            </a:r>
          </a:p>
          <a:p>
            <a:endParaRPr lang="es-CO" dirty="0"/>
          </a:p>
        </p:txBody>
      </p:sp>
      <p:pic>
        <p:nvPicPr>
          <p:cNvPr id="7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5258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87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A068DA-4FFE-4D75-9FC6-90A088C82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es-CO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70FC930-35A2-4330-8DF2-9603AE8D6D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393716"/>
              </p:ext>
            </p:extLst>
          </p:nvPr>
        </p:nvGraphicFramePr>
        <p:xfrm>
          <a:off x="323529" y="620688"/>
          <a:ext cx="8424936" cy="6181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7448">
                  <a:extLst>
                    <a:ext uri="{9D8B030D-6E8A-4147-A177-3AD203B41FA5}">
                      <a16:colId xmlns:a16="http://schemas.microsoft.com/office/drawing/2014/main" val="3484496803"/>
                    </a:ext>
                  </a:extLst>
                </a:gridCol>
                <a:gridCol w="1281872">
                  <a:extLst>
                    <a:ext uri="{9D8B030D-6E8A-4147-A177-3AD203B41FA5}">
                      <a16:colId xmlns:a16="http://schemas.microsoft.com/office/drawing/2014/main" val="3127300061"/>
                    </a:ext>
                  </a:extLst>
                </a:gridCol>
                <a:gridCol w="1281872">
                  <a:extLst>
                    <a:ext uri="{9D8B030D-6E8A-4147-A177-3AD203B41FA5}">
                      <a16:colId xmlns:a16="http://schemas.microsoft.com/office/drawing/2014/main" val="3583951104"/>
                    </a:ext>
                  </a:extLst>
                </a:gridCol>
                <a:gridCol w="1281872">
                  <a:extLst>
                    <a:ext uri="{9D8B030D-6E8A-4147-A177-3AD203B41FA5}">
                      <a16:colId xmlns:a16="http://schemas.microsoft.com/office/drawing/2014/main" val="3087737187"/>
                    </a:ext>
                  </a:extLst>
                </a:gridCol>
                <a:gridCol w="1281872">
                  <a:extLst>
                    <a:ext uri="{9D8B030D-6E8A-4147-A177-3AD203B41FA5}">
                      <a16:colId xmlns:a16="http://schemas.microsoft.com/office/drawing/2014/main" val="3177230377"/>
                    </a:ext>
                  </a:extLst>
                </a:gridCol>
              </a:tblGrid>
              <a:tr h="159068">
                <a:tc rowSpan="2">
                  <a:txBody>
                    <a:bodyPr/>
                    <a:lstStyle/>
                    <a:p>
                      <a:pPr algn="l" fontAlgn="b"/>
                      <a:r>
                        <a:rPr lang="es-CO" sz="1000" b="1" u="none" strike="noStrike" dirty="0">
                          <a:effectLst/>
                        </a:rPr>
                        <a:t>ENTIDAD/SERVICIO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TOTAL 2019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>
                          <a:effectLst/>
                        </a:rPr>
                        <a:t>TOTAL 2020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502741"/>
                  </a:ext>
                </a:extLst>
              </a:tr>
              <a:tr h="159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FACTURADO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RADICADO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FACTURADO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RADICADO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164966304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SAVIA SALUD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1.271.502.145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1.366.823.495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1.207.767.649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1.209.792.503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67906127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PROMEDAN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1.200.113.465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1.390.553.177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520.746.097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521.700.990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174939163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HEMODINAMIA PROMEDAN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4.173.904.260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4.173.904.260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647.113.333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647.113.333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76716688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PROMEDAN APARTADO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115.091.200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115.091.200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             -  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14.343.840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232425596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OSPITAL MARCO FIDEL SUAREZ</a:t>
                      </a: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243.600.000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243.600.000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176.925.000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176.925.000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353031943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NUEVA CLINICA SAGRADO CORAZON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156.521.826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156.521.826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135.886.743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135.886.743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211525266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MEDIMAS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187.210.684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256.766.457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248.276.637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263.686.673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390892151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CRUZ BLANCA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269.035.325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328.141.015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             -  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             -  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62111604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HOSPITAL LA MARIA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279.651.788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279.651.788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17.480.159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17.480.159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111956552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CLINICA CEHOCA SANTA MARTA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206.446.960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225.471.040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83.946.000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70.295.000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396171028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SANTA FE DE ANTIOQUIA  HOSPITAL SAN JUAN DE DIOS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47.727.384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47.727.384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41.860.000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43.400.000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47915298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CLINICA VIDA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90.650.036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90.650.036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101.482.908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101.813.878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88424447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GENESIS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37.980.000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37.980.000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1.480.000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1.480.000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87254695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PARTICULAR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74.915.450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74.915.450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51.020.955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51.020.955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279529073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COODAN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190.000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190.000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             -  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             -  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391354155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INSTITUTO NEUROLOGICO DE ANT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74.665.680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74.665.680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145.462.840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145.462.840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346893881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UCI PRADO  SALUD TREC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84.290.000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84.290.000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42.060.000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42.060.000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344842607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CIMA OCUPACIONAL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120.000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120.000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                      -  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             -  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243519903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DSSA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1.796.987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1.796.987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     1.411.970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1.411.970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368516504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UDEA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142.278.254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133.222.614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102.913.963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102.913.963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418683042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CLINICA ONCOLOGICA DE ANTIOQUIA COA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990.000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990.000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19.855.000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19.855.000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236529015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EMAA-ESPECIALISTAS MEDICOS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53.219.346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53.219.346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1.154.580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1.154.580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48571518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SUMIMEDICAL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83.015.080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45.884.020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183.266.968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197.711.077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43893485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VIVA1A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245.244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245.244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   27.777.590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27.877.248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302733959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ECOOPSOS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521.272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521.272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121773738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CORPORACION CLINICA (VILLAVICENCIO) PRIMAVERA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2.126.436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             -  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   23.102.097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25.228.533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129719288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NEUMOVIDA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33.600.000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33.600.000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226806659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PROMOSALUD BARRANQUILLA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 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987.867.143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987.867.143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107541825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SERVICIOS MEDICOS SAN IGNACIO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2.940.000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2.940.000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149624958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CLINICA VICTORIANA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14.302.035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   14.302.035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3118550489"/>
                  </a:ext>
                </a:extLst>
              </a:tr>
              <a:tr h="214136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 dirty="0">
                          <a:effectLst/>
                        </a:rPr>
                        <a:t>DEPARTAMENTO DE RADIOLOGIA (DR SASTOQUE)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422.500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422.500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                   -  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                      -  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290317151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1" u="none" strike="noStrike" dirty="0">
                          <a:effectLst/>
                        </a:rPr>
                        <a:t>TOTALES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                     8.797.710.050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                     9.182.843.519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                     4.820.220.938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                     4.857.844.735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1253272273"/>
                  </a:ext>
                </a:extLst>
              </a:tr>
              <a:tr h="225488">
                <a:tc>
                  <a:txBody>
                    <a:bodyPr/>
                    <a:lstStyle/>
                    <a:p>
                      <a:pPr algn="l" fontAlgn="b"/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891277780"/>
                  </a:ext>
                </a:extLst>
              </a:tr>
              <a:tr h="128052">
                <a:tc rowSpan="2"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ENTIDAD/SERVICIO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TOTAL 2019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TOTAL 2020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342010"/>
                  </a:ext>
                </a:extLst>
              </a:tr>
              <a:tr h="9995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FACTURADO</a:t>
                      </a:r>
                      <a:endParaRPr lang="es-CO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RADICADO</a:t>
                      </a:r>
                      <a:endParaRPr lang="es-CO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FACTURADO</a:t>
                      </a:r>
                      <a:endParaRPr lang="es-CO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RADICADO</a:t>
                      </a:r>
                      <a:endParaRPr lang="es-CO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277868712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CEHOCA HEMODINAMIA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1.235.793.856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1.235.793.856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206.054.784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278.437.076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315153478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LA MARIA CIRUGIA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1.166.991.590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1.166.991.590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 $         74.505.032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 $         74.505.032 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1784176482"/>
                  </a:ext>
                </a:extLst>
              </a:tr>
              <a:tr h="16813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 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 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 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 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 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165170403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GRAN TOTAL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                   15.374.399.756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>
                          <a:effectLst/>
                        </a:rPr>
                        <a:t>                   15.759.533.225 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>
                          <a:effectLst/>
                        </a:rPr>
                        <a:t>                     5.100.780.754 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                     5.210.786.843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22" marR="3922" marT="3922" marB="0" anchor="b"/>
                </a:tc>
                <a:extLst>
                  <a:ext uri="{0D108BD9-81ED-4DB2-BD59-A6C34878D82A}">
                    <a16:rowId xmlns:a16="http://schemas.microsoft.com/office/drawing/2014/main" val="2360891847"/>
                  </a:ext>
                </a:extLst>
              </a:tr>
            </a:tbl>
          </a:graphicData>
        </a:graphic>
      </p:graphicFrame>
      <p:pic>
        <p:nvPicPr>
          <p:cNvPr id="5" name="0 Imagen" descr="coraxon_logo2.png">
            <a:extLst>
              <a:ext uri="{FF2B5EF4-FFF2-40B4-BE49-F238E27FC236}">
                <a16:creationId xmlns:a16="http://schemas.microsoft.com/office/drawing/2014/main" id="{92D53B58-81C1-48CC-80BB-C7229F0AA162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9" y="107824"/>
            <a:ext cx="2420815" cy="432048"/>
          </a:xfrm>
          <a:noFill/>
        </p:spPr>
      </p:pic>
    </p:spTree>
    <p:extLst>
      <p:ext uri="{BB962C8B-B14F-4D97-AF65-F5344CB8AC3E}">
        <p14:creationId xmlns:p14="http://schemas.microsoft.com/office/powerpoint/2010/main" val="1139584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537B3C-1537-492C-925E-A47B86460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2020   F/R/RECAUDADO </a:t>
            </a:r>
            <a:endParaRPr lang="es-CO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12C3FF6-0B82-4FB1-9C50-5D51E4A5B8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534464"/>
              </p:ext>
            </p:extLst>
          </p:nvPr>
        </p:nvGraphicFramePr>
        <p:xfrm>
          <a:off x="683568" y="1597560"/>
          <a:ext cx="7200798" cy="5010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2826">
                  <a:extLst>
                    <a:ext uri="{9D8B030D-6E8A-4147-A177-3AD203B41FA5}">
                      <a16:colId xmlns:a16="http://schemas.microsoft.com/office/drawing/2014/main" val="2031242115"/>
                    </a:ext>
                  </a:extLst>
                </a:gridCol>
                <a:gridCol w="1624242">
                  <a:extLst>
                    <a:ext uri="{9D8B030D-6E8A-4147-A177-3AD203B41FA5}">
                      <a16:colId xmlns:a16="http://schemas.microsoft.com/office/drawing/2014/main" val="3033274055"/>
                    </a:ext>
                  </a:extLst>
                </a:gridCol>
                <a:gridCol w="1353533">
                  <a:extLst>
                    <a:ext uri="{9D8B030D-6E8A-4147-A177-3AD203B41FA5}">
                      <a16:colId xmlns:a16="http://schemas.microsoft.com/office/drawing/2014/main" val="3594962001"/>
                    </a:ext>
                  </a:extLst>
                </a:gridCol>
                <a:gridCol w="1461816">
                  <a:extLst>
                    <a:ext uri="{9D8B030D-6E8A-4147-A177-3AD203B41FA5}">
                      <a16:colId xmlns:a16="http://schemas.microsoft.com/office/drawing/2014/main" val="2752937381"/>
                    </a:ext>
                  </a:extLst>
                </a:gridCol>
                <a:gridCol w="1678381">
                  <a:extLst>
                    <a:ext uri="{9D8B030D-6E8A-4147-A177-3AD203B41FA5}">
                      <a16:colId xmlns:a16="http://schemas.microsoft.com/office/drawing/2014/main" val="1660434993"/>
                    </a:ext>
                  </a:extLst>
                </a:gridCol>
              </a:tblGrid>
              <a:tr h="11692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CLIENTE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ctr"/>
                </a:tc>
                <a:tc rowSpan="2"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700" b="1" u="none" strike="noStrike" dirty="0">
                          <a:effectLst/>
                        </a:rPr>
                        <a:t>TOTAL 2020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622402"/>
                  </a:ext>
                </a:extLst>
              </a:tr>
              <a:tr h="119813">
                <a:tc gridSpan="2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FACTURACION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RADICADO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u="none" strike="noStrike" dirty="0">
                          <a:effectLst/>
                        </a:rPr>
                        <a:t>RECAUDO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ctr"/>
                </a:tc>
                <a:extLst>
                  <a:ext uri="{0D108BD9-81ED-4DB2-BD59-A6C34878D82A}">
                    <a16:rowId xmlns:a16="http://schemas.microsoft.com/office/drawing/2014/main" val="1583771009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Alianza  Medellin-Antioquia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1.207.767.649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1.209.792.503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1.114.686.238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166091524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Promedan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520.746.097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521.700.990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1.966.113.320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4197417367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Promedan hemodinamia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647.113.333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 dirty="0">
                          <a:effectLst/>
                        </a:rPr>
                        <a:t>647.113.333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854586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Promedan Apartado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14.343.840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4180179513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Hospital Marco Fidel Suarez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176.925.000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176.925.000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u="none" strike="noStrike" dirty="0">
                          <a:effectLst/>
                        </a:rPr>
                        <a:t>195.516.300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ctr"/>
                </a:tc>
                <a:extLst>
                  <a:ext uri="{0D108BD9-81ED-4DB2-BD59-A6C34878D82A}">
                    <a16:rowId xmlns:a16="http://schemas.microsoft.com/office/drawing/2014/main" val="1822997407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Clinica Sagrado Corazon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 dirty="0">
                          <a:effectLst/>
                        </a:rPr>
                        <a:t>135.886.743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135.886.743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121.661.687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3041608063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Medimas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248.276.637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263.686.673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216.188.995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2452027767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Cruz Blanca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1731208761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Hospital La Maria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17.480.159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17.480.159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177.448.181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1615568244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Hospital La Maria cirugia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74.505.032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74.505.032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099845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Clinica Cehoca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83.946.000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70.295.000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550.724.270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3440537330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Clinica Cehoca hemodinamia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206.054.784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278.437.076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442562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Santa Fe De Antioquia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41.860.000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43.400.000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10.679.728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199212259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Clinica Vida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101.482.908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101.813.878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94.421.838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3029695558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Genesis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1.480.000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1.480.000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640415583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Particular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51.020.955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51.020.955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2035981814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Coodan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4111445459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Neurologico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145.462.840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145.462.840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143.597.007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596599041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UCI Prado-terapia intensiva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42.060.000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42.060.000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55.971.200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1026867050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CIMA ocupacional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3066901590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Secretaria Seccional De Salud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1.411.970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1.411.970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282.373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2076843013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Universidad De Antioquia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102.913.963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102.913.963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83.110.646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2960884577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COA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19.855.000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19.855.000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11.122.700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437892559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Departamento de Radiologia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0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1781921316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Central de Especialistas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1.154.580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1.154.580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1757127559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Sumimedical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183.266.968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197.711.077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189.894.163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2990514142"/>
                  </a:ext>
                </a:extLst>
              </a:tr>
              <a:tr h="15575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Clinica Victoriana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14.302.035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14.302.035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2456155037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Viva 1 a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27.777.590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27.877.248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19551058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2986091224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Corporacion Clinica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23.102.097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25.228.533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13.545.399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2786948345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Ecoopsos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521.272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521.272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1936563524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Neumovida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33.600.000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33.600.000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4.608.000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3797591998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Promosalud Barranquilla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987.867.143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987.867.143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40.000.000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961069573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San ignacio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2.940.000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2.940.000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2.616.600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2561346028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Cruz Blanca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 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 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3477905367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Cafesalud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 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 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4256070450"/>
                  </a:ext>
                </a:extLst>
              </a:tr>
              <a:tr h="1198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Salud Coop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u="none" strike="noStrike" dirty="0">
                          <a:effectLst/>
                        </a:rPr>
                        <a:t> 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u="none" strike="noStrike" dirty="0">
                          <a:effectLst/>
                        </a:rPr>
                        <a:t> 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323737304"/>
                  </a:ext>
                </a:extLst>
              </a:tr>
              <a:tr h="125804"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u="none" strike="noStrike" dirty="0">
                          <a:effectLst/>
                        </a:rPr>
                        <a:t>5.100.780.754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u="none" strike="noStrike" dirty="0">
                          <a:effectLst/>
                        </a:rPr>
                        <a:t>5.210.786.843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u="none" strike="noStrike" dirty="0">
                          <a:effectLst/>
                        </a:rPr>
                        <a:t>5.011.739.703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1" marR="5761" marT="5761" marB="0" anchor="b"/>
                </a:tc>
                <a:extLst>
                  <a:ext uri="{0D108BD9-81ED-4DB2-BD59-A6C34878D82A}">
                    <a16:rowId xmlns:a16="http://schemas.microsoft.com/office/drawing/2014/main" val="1758703379"/>
                  </a:ext>
                </a:extLst>
              </a:tr>
            </a:tbl>
          </a:graphicData>
        </a:graphic>
      </p:graphicFrame>
      <p:pic>
        <p:nvPicPr>
          <p:cNvPr id="5" name="0 Imagen" descr="coraxon_logo2.png">
            <a:extLst>
              <a:ext uri="{FF2B5EF4-FFF2-40B4-BE49-F238E27FC236}">
                <a16:creationId xmlns:a16="http://schemas.microsoft.com/office/drawing/2014/main" id="{767FFBB1-7846-4631-940E-A234660A3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9" y="107824"/>
            <a:ext cx="2420815" cy="432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890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441E3F-E625-4D74-A4E7-1E2B2A7A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CARTERA A DIC 31/ 2020</a:t>
            </a:r>
            <a:endParaRPr lang="es-CO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53F5EE5F-5A6F-478E-994D-89283D3923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72348"/>
              </p:ext>
            </p:extLst>
          </p:nvPr>
        </p:nvGraphicFramePr>
        <p:xfrm>
          <a:off x="457200" y="1196752"/>
          <a:ext cx="8075241" cy="5386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7001">
                  <a:extLst>
                    <a:ext uri="{9D8B030D-6E8A-4147-A177-3AD203B41FA5}">
                      <a16:colId xmlns:a16="http://schemas.microsoft.com/office/drawing/2014/main" val="2137794047"/>
                    </a:ext>
                  </a:extLst>
                </a:gridCol>
                <a:gridCol w="1089862">
                  <a:extLst>
                    <a:ext uri="{9D8B030D-6E8A-4147-A177-3AD203B41FA5}">
                      <a16:colId xmlns:a16="http://schemas.microsoft.com/office/drawing/2014/main" val="2540348661"/>
                    </a:ext>
                  </a:extLst>
                </a:gridCol>
                <a:gridCol w="1358378">
                  <a:extLst>
                    <a:ext uri="{9D8B030D-6E8A-4147-A177-3AD203B41FA5}">
                      <a16:colId xmlns:a16="http://schemas.microsoft.com/office/drawing/2014/main" val="1993209214"/>
                    </a:ext>
                  </a:extLst>
                </a:gridCol>
              </a:tblGrid>
              <a:tr h="22258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31 de diciembre de 2020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14894"/>
                  </a:ext>
                </a:extLst>
              </a:tr>
              <a:tr h="178070">
                <a:tc gridSpan="3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884011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Nombre cliente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Identificación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Deuda por cobrar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200390835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FUNDACION COLOMBIANA DE CANCEROLOGIA CLINICA VIDA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800241602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10.798.363,00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734576540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SECRETARIA SECCIONAL DE SALUD Y PROTECCION SOCIAL DE ANTIOQUIA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890900286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2.207.505,00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401909997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UNIVERSIDAD DE ANTIOQUIA - PROGRAMA DE SALUD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890980040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31.294.307,00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774689768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FUNDACION INSTITUTO NEUROLOGICO DE COLOMBIA - INDEC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890981374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14.508.801,00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512203647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E.S.E. HOSPITAL SAN JUAN DE DIOS DE SANTA FE DE ANTIOQUIA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890982264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34.341.472,00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775112454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</a:rPr>
                        <a:t>E.S.E. HOSPITAL MARCO FIDEL SUAREZ DE BELLO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890985703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73.738.700,00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618469095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SUMIMEDICAL S.A.S.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900033371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78.626.198,00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1664192596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PROMOTORA MEDICA Y ODONTOLOGICA DE ANTIOQUIA S.A. - PROMEDAN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900038926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3.001.448.981,00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501048681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PROMOSALUD IPS T&amp;E SAS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900192459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696.348.676,00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610933962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CORPORACIÓN CLÍNICA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900213617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10.245.877,00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2271010980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VIVA 1A IPS SA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900219120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9.584.280,00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928667600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CENTRO ONCOLOGICO DE ANTIOQUIA S A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900236850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7.644.000,00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1511908629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NUEVA CLINICA SAGRADO CORAZON S.A.S.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900408220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23.211.333,00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846870386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TERAPIA INTENSIVA SAS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900502725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12.266.200,00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368478274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CENTROS HOSPITALARIOS DEL CARIBE S.A.S. - CEHOCA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900520510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610.789.355,00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1745633247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ALIANZA MEDELLIN ANTIOQUIA EPS S.A.S,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900604350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209.290.605,00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498404751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CENTRO DE MEDICINA ESPECIALIZADA NEUMOVIDA A TODO PULMON S.A.S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900611357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27.744.000,00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70273300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ECOOPSOS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901093846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505.447,00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746711324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APOYO DIAGNOSTICO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900786433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1.379.001,00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832562351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HOSPITAL LA MARIA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890905177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29.679.616,00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2506913313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FUNDACION MEDICO PREVENTIVA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800050068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180.000,00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491368202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MEDIMAS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901097473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284.603.646,00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600309101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CRUZ BLANCA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830009783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900" u="none" strike="noStrike">
                          <a:effectLst/>
                        </a:rPr>
                        <a:t>278.714.584,00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150530533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b"/>
                </a:tc>
                <a:extLst>
                  <a:ext uri="{0D108BD9-81ED-4DB2-BD59-A6C34878D82A}">
                    <a16:rowId xmlns:a16="http://schemas.microsoft.com/office/drawing/2014/main" val="2833671210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1" u="none" strike="noStrike">
                          <a:effectLst/>
                        </a:rPr>
                        <a:t>Total general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88735949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>
                          <a:effectLst/>
                        </a:rPr>
                        <a:t> 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>
                          <a:effectLst/>
                        </a:rPr>
                        <a:t> 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5.449.150.947,00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b"/>
                </a:tc>
                <a:extLst>
                  <a:ext uri="{0D108BD9-81ED-4DB2-BD59-A6C34878D82A}">
                    <a16:rowId xmlns:a16="http://schemas.microsoft.com/office/drawing/2014/main" val="162000157"/>
                  </a:ext>
                </a:extLst>
              </a:tr>
              <a:tr h="17807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 dirty="0">
                          <a:effectLst/>
                        </a:rPr>
                        <a:t>Procesado en: Diciembre 2020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039668"/>
                  </a:ext>
                </a:extLst>
              </a:tr>
            </a:tbl>
          </a:graphicData>
        </a:graphic>
      </p:graphicFrame>
      <p:pic>
        <p:nvPicPr>
          <p:cNvPr id="5" name="0 Imagen" descr="coraxon_logo2.png">
            <a:extLst>
              <a:ext uri="{FF2B5EF4-FFF2-40B4-BE49-F238E27FC236}">
                <a16:creationId xmlns:a16="http://schemas.microsoft.com/office/drawing/2014/main" id="{A2151853-CE4A-4940-831F-47AF16503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9" y="107824"/>
            <a:ext cx="2420815" cy="432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076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98BC9-5D42-476D-BADB-1B09C6CCC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Así vamos 2021</a:t>
            </a:r>
            <a:endParaRPr lang="es-CO" dirty="0"/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B21B35B6-2424-46BC-9FAC-2898F66241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968786"/>
              </p:ext>
            </p:extLst>
          </p:nvPr>
        </p:nvGraphicFramePr>
        <p:xfrm>
          <a:off x="971600" y="1124744"/>
          <a:ext cx="7200800" cy="5460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93000372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93993630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13595032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207987782"/>
                    </a:ext>
                  </a:extLst>
                </a:gridCol>
              </a:tblGrid>
              <a:tr h="15843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CLIENTE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ctr"/>
                </a:tc>
                <a:tc rowSpan="2"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>
                          <a:effectLst/>
                        </a:rPr>
                        <a:t>TOTAL 2021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664911"/>
                  </a:ext>
                </a:extLst>
              </a:tr>
              <a:tr h="158435">
                <a:tc gridSpan="2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FACTURACION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RADICADO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ctr"/>
                </a:tc>
                <a:extLst>
                  <a:ext uri="{0D108BD9-81ED-4DB2-BD59-A6C34878D82A}">
                    <a16:rowId xmlns:a16="http://schemas.microsoft.com/office/drawing/2014/main" val="2832843503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Alianza  Medellin-Antioquia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167.456.143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194.603.701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1382777532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Riesgo cardiovascular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40.500.000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26.730.000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1277016916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Promedan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131.931.875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150.540.534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1325837308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Promedan hemodinamia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1582247754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Promedan Apartado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663496427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Hospital Marco Fidel Suarez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50.803.000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38.522.000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726624052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Clinica Sagrado Corazon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29.885.915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23.919.915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018920697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Medimas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189274222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Cruz Blanca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531915949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Hospital La Maria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849700955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Hospital La Maria cirugia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310741668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Clinica Cehoca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140893378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Clinica Cehoca hemodinamia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1141071808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Santa Fe De Antioquia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16.976.000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16.976.000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734771316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Clinica Vida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43.443.917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43.443.917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437226295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Genesis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1715042930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Particular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14.054.000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14.054.000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142435203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Coodan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230371994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Neurologico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25.740.000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22.680.000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620360216"/>
                  </a:ext>
                </a:extLst>
              </a:tr>
              <a:tr h="11533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O" sz="600" u="none" strike="noStrike">
                          <a:effectLst/>
                        </a:rPr>
                        <a:t>CLIENTE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ctr"/>
                </a:tc>
                <a:tc rowSpan="2"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600" u="none" strike="noStrike">
                          <a:effectLst/>
                        </a:rPr>
                        <a:t>TOTAL 2021</a:t>
                      </a:r>
                      <a:endParaRPr lang="es-CO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883161"/>
                  </a:ext>
                </a:extLst>
              </a:tr>
              <a:tr h="124021">
                <a:tc gridSpan="2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u="none" strike="noStrike">
                          <a:effectLst/>
                        </a:rPr>
                        <a:t>FACTURACION</a:t>
                      </a:r>
                      <a:endParaRPr lang="es-CO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u="none" strike="noStrike">
                          <a:effectLst/>
                        </a:rPr>
                        <a:t>RADICADO</a:t>
                      </a:r>
                      <a:endParaRPr lang="es-CO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ctr"/>
                </a:tc>
                <a:extLst>
                  <a:ext uri="{0D108BD9-81ED-4DB2-BD59-A6C34878D82A}">
                    <a16:rowId xmlns:a16="http://schemas.microsoft.com/office/drawing/2014/main" val="1043358244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UCI Prado-terapia intensiva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17.080.000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14.110.000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54995647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CIMA ocupacional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951904366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Secretaria Seccional De Salud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302.200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302.200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721453612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Universidad De Antioquia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32.431.476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35.305.782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954624796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COA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5.220.000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5.220.000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909243064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Departamento de Radiologia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1831902540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Central de Especialistas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91814533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Sumimedical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148.225.144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148.225.144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190108893"/>
                  </a:ext>
                </a:extLst>
              </a:tr>
              <a:tr h="16122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Clinica Victoriana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18.280.255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18.280.255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0706137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Viva 1 a 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6.719.485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5.028.485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4025222452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Corporacion Clinica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4.701.466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3.898.466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197813921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Ecoopsos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759149401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Neumovida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190471315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Promosalud Barranquilla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311.782.318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311.782.318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2769266090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San ignacio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151336827"/>
                  </a:ext>
                </a:extLst>
              </a:tr>
              <a:tr h="12402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Cruz Blanca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 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589768309"/>
                  </a:ext>
                </a:extLst>
              </a:tr>
              <a:tr h="17537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>
                          <a:effectLst/>
                        </a:rPr>
                        <a:t>Cafesalud</a:t>
                      </a:r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 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3143580553"/>
                  </a:ext>
                </a:extLst>
              </a:tr>
              <a:tr h="17537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600" u="none" strike="noStrike" dirty="0">
                          <a:effectLst/>
                        </a:rPr>
                        <a:t>Salud </a:t>
                      </a:r>
                      <a:r>
                        <a:rPr lang="es-CO" sz="600" u="none" strike="noStrike" dirty="0" err="1">
                          <a:effectLst/>
                        </a:rPr>
                        <a:t>Coop</a:t>
                      </a:r>
                      <a:endParaRPr lang="es-C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 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 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1336662055"/>
                  </a:ext>
                </a:extLst>
              </a:tr>
              <a:tr h="175376">
                <a:tc>
                  <a:txBody>
                    <a:bodyPr/>
                    <a:lstStyle/>
                    <a:p>
                      <a:pPr algn="l" fontAlgn="b"/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u="none" strike="noStrike" dirty="0">
                          <a:effectLst/>
                        </a:rPr>
                        <a:t>1.065.533.194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u="none" strike="noStrike" dirty="0">
                          <a:effectLst/>
                        </a:rPr>
                        <a:t>1.073.622.717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1" marR="5361" marT="5361" marB="0" anchor="b"/>
                </a:tc>
                <a:extLst>
                  <a:ext uri="{0D108BD9-81ED-4DB2-BD59-A6C34878D82A}">
                    <a16:rowId xmlns:a16="http://schemas.microsoft.com/office/drawing/2014/main" val="117788530"/>
                  </a:ext>
                </a:extLst>
              </a:tr>
            </a:tbl>
          </a:graphicData>
        </a:graphic>
      </p:graphicFrame>
      <p:pic>
        <p:nvPicPr>
          <p:cNvPr id="6" name="0 Imagen" descr="coraxon_logo2.png">
            <a:extLst>
              <a:ext uri="{FF2B5EF4-FFF2-40B4-BE49-F238E27FC236}">
                <a16:creationId xmlns:a16="http://schemas.microsoft.com/office/drawing/2014/main" id="{4992D543-AB0C-43DA-9F63-5E8B5A4C5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9" y="121891"/>
            <a:ext cx="2420815" cy="432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1715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EFABE8-5D98-4388-98F5-DB75DF2C8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PROYECCION 2021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3B4C5F-B740-4055-A569-E365CC990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CONTRATACION :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 PROGRAMA DE RIESGO CVA  SAVIA </a:t>
            </a:r>
          </a:p>
          <a:p>
            <a:r>
              <a:rPr lang="es-ES" dirty="0"/>
              <a:t> UNIDAD DE HEMODINAMIA VICTORIANA</a:t>
            </a:r>
          </a:p>
          <a:p>
            <a:r>
              <a:rPr lang="es-ES" dirty="0"/>
              <a:t> ESE VENANCIO DIAZ SABANETA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AMPLIAR MERCADO A POLIZAS Y PREPAGADAS CON NUEVA SEDE 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27774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9373</TotalTime>
  <Words>1363</Words>
  <Application>Microsoft Office PowerPoint</Application>
  <PresentationFormat>Presentación en pantalla (4:3)</PresentationFormat>
  <Paragraphs>592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Tahoma</vt:lpstr>
      <vt:lpstr>Tema de Office</vt:lpstr>
      <vt:lpstr>Presentación de PowerPoint</vt:lpstr>
      <vt:lpstr>Presentación de PowerPoint</vt:lpstr>
      <vt:lpstr>Presentación de PowerPoint</vt:lpstr>
      <vt:lpstr>CONTRATACION </vt:lpstr>
      <vt:lpstr>Presentación de PowerPoint</vt:lpstr>
      <vt:lpstr>2020   F/R/RECAUDADO </vt:lpstr>
      <vt:lpstr>CARTERA A DIC 31/ 2020</vt:lpstr>
      <vt:lpstr>Así vamos 2021</vt:lpstr>
      <vt:lpstr>PROYECCION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Sara Maria Alvarez Ramirez</cp:lastModifiedBy>
  <cp:revision>213</cp:revision>
  <dcterms:created xsi:type="dcterms:W3CDTF">2017-08-05T15:02:43Z</dcterms:created>
  <dcterms:modified xsi:type="dcterms:W3CDTF">2021-03-27T00:19:01Z</dcterms:modified>
</cp:coreProperties>
</file>