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6" r:id="rId3"/>
    <p:sldId id="260" r:id="rId4"/>
    <p:sldId id="262" r:id="rId5"/>
    <p:sldId id="314" r:id="rId6"/>
    <p:sldId id="320" r:id="rId7"/>
    <p:sldId id="316" r:id="rId8"/>
    <p:sldId id="317" r:id="rId9"/>
    <p:sldId id="321" r:id="rId10"/>
    <p:sldId id="318" r:id="rId11"/>
    <p:sldId id="322" r:id="rId12"/>
    <p:sldId id="323" r:id="rId13"/>
    <p:sldId id="324" r:id="rId14"/>
    <p:sldId id="325" r:id="rId15"/>
    <p:sldId id="270" r:id="rId1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ENCIA" initials="G" lastIdx="2" clrIdx="0">
    <p:extLst>
      <p:ext uri="{19B8F6BF-5375-455C-9EA6-DF929625EA0E}">
        <p15:presenceInfo xmlns:p15="http://schemas.microsoft.com/office/powerpoint/2012/main" userId="GERENC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EB82"/>
    <a:srgbClr val="F04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68" d="100"/>
          <a:sy n="68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Hoja1!$C$3</c:f>
              <c:strCache>
                <c:ptCount val="1"/>
                <c:pt idx="0">
                  <c:v>FACTURACION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Hoja1!$B$4:$B$26</c:f>
              <c:strCache>
                <c:ptCount val="23"/>
                <c:pt idx="1">
                  <c:v>Alianza Medellin Antioquia EPS SAS</c:v>
                </c:pt>
                <c:pt idx="2">
                  <c:v>Almavid Salud SAS</c:v>
                </c:pt>
                <c:pt idx="3">
                  <c:v>Promedan SA</c:v>
                </c:pt>
                <c:pt idx="4">
                  <c:v>Fundacion Colombiana de Cancerologia Clinica Vida</c:v>
                </c:pt>
                <c:pt idx="5">
                  <c:v>Particulares</c:v>
                </c:pt>
                <c:pt idx="6">
                  <c:v>Centros Hospitalarios del Caribe SAS</c:v>
                </c:pt>
                <c:pt idx="7">
                  <c:v>Nueva Clinica Sagrado Corazon SAS</c:v>
                </c:pt>
                <c:pt idx="8">
                  <c:v>Promosalud IPS T&amp;E SAS</c:v>
                </c:pt>
                <c:pt idx="9">
                  <c:v>Sumimedical SAS</c:v>
                </c:pt>
                <c:pt idx="10">
                  <c:v>Terapia Intensiva SAS</c:v>
                </c:pt>
                <c:pt idx="11">
                  <c:v>Universidad de Antioquia</c:v>
                </c:pt>
                <c:pt idx="12">
                  <c:v>Viva 1A IPS</c:v>
                </c:pt>
                <c:pt idx="13">
                  <c:v>Centro Oncologico de Antioquia - COA</c:v>
                </c:pt>
                <c:pt idx="14">
                  <c:v>Corporacion Clinica</c:v>
                </c:pt>
                <c:pt idx="15">
                  <c:v>E.S.E. Hospital Marco Fidel Suarez</c:v>
                </c:pt>
                <c:pt idx="16">
                  <c:v>E.S.E. Hospital San Juan de Dios</c:v>
                </c:pt>
                <c:pt idx="17">
                  <c:v>Fundacion Instituto Neurologico de Colombia</c:v>
                </c:pt>
                <c:pt idx="18">
                  <c:v>Secretaria Seccional de Salud de Antioquia</c:v>
                </c:pt>
                <c:pt idx="19">
                  <c:v>Unidad de Cirugia Ambulatoria y Endoscopia SAS</c:v>
                </c:pt>
                <c:pt idx="20">
                  <c:v>Cruz Blanca EPS</c:v>
                </c:pt>
                <c:pt idx="21">
                  <c:v>Cafesalud EPS</c:v>
                </c:pt>
                <c:pt idx="22">
                  <c:v>SaludCoop EPS</c:v>
                </c:pt>
              </c:strCache>
            </c:strRef>
          </c:cat>
          <c:val>
            <c:numRef>
              <c:f>Hoja1!$C$4:$C$26</c:f>
              <c:numCache>
                <c:formatCode>_(* #,##0_);_(* \(#,##0\);_(* "-"_);_(@_)</c:formatCode>
                <c:ptCount val="23"/>
                <c:pt idx="1">
                  <c:v>2993646121</c:v>
                </c:pt>
                <c:pt idx="2">
                  <c:v>1710000</c:v>
                </c:pt>
                <c:pt idx="3">
                  <c:v>142058296</c:v>
                </c:pt>
                <c:pt idx="4">
                  <c:v>288338023</c:v>
                </c:pt>
                <c:pt idx="5">
                  <c:v>70417900</c:v>
                </c:pt>
                <c:pt idx="6">
                  <c:v>336000</c:v>
                </c:pt>
                <c:pt idx="7">
                  <c:v>167595424</c:v>
                </c:pt>
                <c:pt idx="8">
                  <c:v>2192614798</c:v>
                </c:pt>
                <c:pt idx="9">
                  <c:v>909014123</c:v>
                </c:pt>
                <c:pt idx="10">
                  <c:v>114650000</c:v>
                </c:pt>
                <c:pt idx="11">
                  <c:v>145126991</c:v>
                </c:pt>
                <c:pt idx="12">
                  <c:v>40512810</c:v>
                </c:pt>
                <c:pt idx="13">
                  <c:v>9020000</c:v>
                </c:pt>
                <c:pt idx="14">
                  <c:v>31329490</c:v>
                </c:pt>
                <c:pt idx="15">
                  <c:v>364879001</c:v>
                </c:pt>
                <c:pt idx="16">
                  <c:v>74705000</c:v>
                </c:pt>
                <c:pt idx="17">
                  <c:v>172560000</c:v>
                </c:pt>
                <c:pt idx="18">
                  <c:v>585500</c:v>
                </c:pt>
                <c:pt idx="19">
                  <c:v>3600000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07-41AD-A9F7-4AA14589C8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8"/>
        <c:gapDepth val="204"/>
        <c:shape val="box"/>
        <c:axId val="414391808"/>
        <c:axId val="414392136"/>
        <c:axId val="0"/>
      </c:bar3DChart>
      <c:catAx>
        <c:axId val="41439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14392136"/>
        <c:crosses val="autoZero"/>
        <c:auto val="1"/>
        <c:lblAlgn val="ctr"/>
        <c:lblOffset val="100"/>
        <c:noMultiLvlLbl val="0"/>
      </c:catAx>
      <c:valAx>
        <c:axId val="41439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1439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9.395939951396988E-2"/>
          <c:w val="1"/>
          <c:h val="0.44830195927146771"/>
        </c:manualLayout>
      </c:layout>
      <c:pieChart>
        <c:varyColors val="1"/>
        <c:ser>
          <c:idx val="0"/>
          <c:order val="0"/>
          <c:tx>
            <c:strRef>
              <c:f>Hoja1!$C$3</c:f>
              <c:strCache>
                <c:ptCount val="1"/>
                <c:pt idx="0">
                  <c:v>FACTURACION</c:v>
                </c:pt>
              </c:strCache>
            </c:strRef>
          </c:tx>
          <c:spPr>
            <a:effectLst/>
          </c:spPr>
          <c:explosion val="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23-42CC-A9E8-2D470DFC5F9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E623-42CC-A9E8-2D470DFC5F9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E623-42CC-A9E8-2D470DFC5F9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E623-42CC-A9E8-2D470DFC5F9B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E623-42CC-A9E8-2D470DFC5F9B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E623-42CC-A9E8-2D470DFC5F9B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1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1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E623-42CC-A9E8-2D470DFC5F9B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50000"/>
                      <a:satMod val="300000"/>
                    </a:schemeClr>
                  </a:gs>
                  <a:gs pos="35000">
                    <a:schemeClr val="accent2">
                      <a:lumMod val="60000"/>
                      <a:tint val="37000"/>
                      <a:satMod val="300000"/>
                    </a:schemeClr>
                  </a:gs>
                  <a:gs pos="100000">
                    <a:schemeClr val="accent2">
                      <a:lumMod val="60000"/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E623-42CC-A9E8-2D470DFC5F9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(Hoja1!$B$5,Hoja1!$B$8,Hoja1!$B$13:$B$16,Hoja1!$B$19,Hoja1!$B$21)</c:f>
              <c:strCache>
                <c:ptCount val="8"/>
                <c:pt idx="0">
                  <c:v>Alianza Medellin Antioquia EPS SAS</c:v>
                </c:pt>
                <c:pt idx="1">
                  <c:v>Fundacion Colombiana de Cancerologia Clinica Vida</c:v>
                </c:pt>
                <c:pt idx="2">
                  <c:v>Sumimedical SAS</c:v>
                </c:pt>
                <c:pt idx="3">
                  <c:v>Terapia Intensiva SAS</c:v>
                </c:pt>
                <c:pt idx="4">
                  <c:v>Universidad de Antioquia</c:v>
                </c:pt>
                <c:pt idx="5">
                  <c:v>Viva 1A IPS</c:v>
                </c:pt>
                <c:pt idx="6">
                  <c:v>E.S.E. Hospital Marco Fidel Suarez</c:v>
                </c:pt>
                <c:pt idx="7">
                  <c:v>Fundacion Instituto Neurologico de Colombia</c:v>
                </c:pt>
              </c:strCache>
              <c:extLst/>
            </c:strRef>
          </c:cat>
          <c:val>
            <c:numRef>
              <c:f>(Hoja1!$C$5,Hoja1!$C$8,Hoja1!$C$13:$C$16,Hoja1!$C$19,Hoja1!$C$21)</c:f>
              <c:numCache>
                <c:formatCode>_(* #,##0_);_(* \(#,##0\);_(* "-"_);_(@_)</c:formatCode>
                <c:ptCount val="8"/>
                <c:pt idx="0">
                  <c:v>2993646121</c:v>
                </c:pt>
                <c:pt idx="1">
                  <c:v>288338023</c:v>
                </c:pt>
                <c:pt idx="2">
                  <c:v>909014123</c:v>
                </c:pt>
                <c:pt idx="3">
                  <c:v>114650000</c:v>
                </c:pt>
                <c:pt idx="4">
                  <c:v>145126991</c:v>
                </c:pt>
                <c:pt idx="5">
                  <c:v>40512810</c:v>
                </c:pt>
                <c:pt idx="6">
                  <c:v>364879001</c:v>
                </c:pt>
                <c:pt idx="7">
                  <c:v>172560000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0-E623-42CC-A9E8-2D470DFC5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63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dk1"/>
          </a:solidFill>
        </a:defRPr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Hoja1!$C$3</c:f>
              <c:strCache>
                <c:ptCount val="1"/>
                <c:pt idx="0">
                  <c:v>FACTURACION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Hoja1!$B$4:$B$28</c:f>
              <c:strCache>
                <c:ptCount val="25"/>
                <c:pt idx="1">
                  <c:v>Alianza Medellin Antioquia EPS SAS</c:v>
                </c:pt>
                <c:pt idx="2">
                  <c:v>Almavid Salud SAS</c:v>
                </c:pt>
                <c:pt idx="3">
                  <c:v>Promedan SA</c:v>
                </c:pt>
                <c:pt idx="4">
                  <c:v>Fundacion Colombiana de Cancerologia Clinica Vida</c:v>
                </c:pt>
                <c:pt idx="5">
                  <c:v>Particulares</c:v>
                </c:pt>
                <c:pt idx="6">
                  <c:v>Centros Hospitalarios del Caribe SAS</c:v>
                </c:pt>
                <c:pt idx="7">
                  <c:v>Nueva Clinica Sagrado Corazon SAS</c:v>
                </c:pt>
                <c:pt idx="8">
                  <c:v>Promosalud IPS T&amp;E SAS</c:v>
                </c:pt>
                <c:pt idx="9">
                  <c:v>Sumimedical SAS</c:v>
                </c:pt>
                <c:pt idx="10">
                  <c:v>Terapia Intensiva SAS</c:v>
                </c:pt>
                <c:pt idx="11">
                  <c:v>Universidad de Antioquia</c:v>
                </c:pt>
                <c:pt idx="12">
                  <c:v>Viva 1A IPS</c:v>
                </c:pt>
                <c:pt idx="13">
                  <c:v>Centro Oncologico de Antioquia - COA</c:v>
                </c:pt>
                <c:pt idx="14">
                  <c:v>Corporacion Clinica</c:v>
                </c:pt>
                <c:pt idx="15">
                  <c:v>E.S.E. Hospital Marco Fidel Suarez</c:v>
                </c:pt>
                <c:pt idx="16">
                  <c:v>E.S.E. Hospital San Juan de Dios</c:v>
                </c:pt>
                <c:pt idx="17">
                  <c:v>Fundacion Instituto Neurologico de Colombia</c:v>
                </c:pt>
                <c:pt idx="18">
                  <c:v>Secretaria Seccional de Salud de Antioquia</c:v>
                </c:pt>
                <c:pt idx="19">
                  <c:v>Unidad de Cirugia Ambulatoria y Endoscopia SAS</c:v>
                </c:pt>
                <c:pt idx="20">
                  <c:v>Cruz Blanca EPS</c:v>
                </c:pt>
                <c:pt idx="21">
                  <c:v>Cafesalud EPS</c:v>
                </c:pt>
                <c:pt idx="22">
                  <c:v>SaludCoop EPS</c:v>
                </c:pt>
                <c:pt idx="24">
                  <c:v>TOTALES</c:v>
                </c:pt>
              </c:strCache>
            </c:strRef>
          </c:cat>
          <c:val>
            <c:numRef>
              <c:f>Hoja1!$C$4:$C$28</c:f>
              <c:numCache>
                <c:formatCode>_(* #,##0_);_(* \(#,##0\);_(* "-"_);_(@_)</c:formatCode>
                <c:ptCount val="25"/>
                <c:pt idx="1">
                  <c:v>2993646121</c:v>
                </c:pt>
                <c:pt idx="2">
                  <c:v>1710000</c:v>
                </c:pt>
                <c:pt idx="3">
                  <c:v>142058296</c:v>
                </c:pt>
                <c:pt idx="4">
                  <c:v>288338023</c:v>
                </c:pt>
                <c:pt idx="5">
                  <c:v>70417900</c:v>
                </c:pt>
                <c:pt idx="6">
                  <c:v>336000</c:v>
                </c:pt>
                <c:pt idx="7">
                  <c:v>167595424</c:v>
                </c:pt>
                <c:pt idx="8">
                  <c:v>2192614798</c:v>
                </c:pt>
                <c:pt idx="9">
                  <c:v>909014123</c:v>
                </c:pt>
                <c:pt idx="10">
                  <c:v>114650000</c:v>
                </c:pt>
                <c:pt idx="11">
                  <c:v>145126991</c:v>
                </c:pt>
                <c:pt idx="12">
                  <c:v>40512810</c:v>
                </c:pt>
                <c:pt idx="13">
                  <c:v>9020000</c:v>
                </c:pt>
                <c:pt idx="14">
                  <c:v>31329490</c:v>
                </c:pt>
                <c:pt idx="15">
                  <c:v>364879001</c:v>
                </c:pt>
                <c:pt idx="16">
                  <c:v>74705000</c:v>
                </c:pt>
                <c:pt idx="17">
                  <c:v>172560000</c:v>
                </c:pt>
                <c:pt idx="18">
                  <c:v>585500</c:v>
                </c:pt>
                <c:pt idx="19">
                  <c:v>3600000</c:v>
                </c:pt>
                <c:pt idx="24">
                  <c:v>7722699477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CB-41FD-8EE0-9B4989DD5D93}"/>
            </c:ext>
          </c:extLst>
        </c:ser>
        <c:ser>
          <c:idx val="1"/>
          <c:order val="1"/>
          <c:tx>
            <c:strRef>
              <c:f>Hoja1!$D$3</c:f>
              <c:strCache>
                <c:ptCount val="1"/>
                <c:pt idx="0">
                  <c:v>RADICADO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Hoja1!$B$4:$B$28</c:f>
              <c:strCache>
                <c:ptCount val="25"/>
                <c:pt idx="1">
                  <c:v>Alianza Medellin Antioquia EPS SAS</c:v>
                </c:pt>
                <c:pt idx="2">
                  <c:v>Almavid Salud SAS</c:v>
                </c:pt>
                <c:pt idx="3">
                  <c:v>Promedan SA</c:v>
                </c:pt>
                <c:pt idx="4">
                  <c:v>Fundacion Colombiana de Cancerologia Clinica Vida</c:v>
                </c:pt>
                <c:pt idx="5">
                  <c:v>Particulares</c:v>
                </c:pt>
                <c:pt idx="6">
                  <c:v>Centros Hospitalarios del Caribe SAS</c:v>
                </c:pt>
                <c:pt idx="7">
                  <c:v>Nueva Clinica Sagrado Corazon SAS</c:v>
                </c:pt>
                <c:pt idx="8">
                  <c:v>Promosalud IPS T&amp;E SAS</c:v>
                </c:pt>
                <c:pt idx="9">
                  <c:v>Sumimedical SAS</c:v>
                </c:pt>
                <c:pt idx="10">
                  <c:v>Terapia Intensiva SAS</c:v>
                </c:pt>
                <c:pt idx="11">
                  <c:v>Universidad de Antioquia</c:v>
                </c:pt>
                <c:pt idx="12">
                  <c:v>Viva 1A IPS</c:v>
                </c:pt>
                <c:pt idx="13">
                  <c:v>Centro Oncologico de Antioquia - COA</c:v>
                </c:pt>
                <c:pt idx="14">
                  <c:v>Corporacion Clinica</c:v>
                </c:pt>
                <c:pt idx="15">
                  <c:v>E.S.E. Hospital Marco Fidel Suarez</c:v>
                </c:pt>
                <c:pt idx="16">
                  <c:v>E.S.E. Hospital San Juan de Dios</c:v>
                </c:pt>
                <c:pt idx="17">
                  <c:v>Fundacion Instituto Neurologico de Colombia</c:v>
                </c:pt>
                <c:pt idx="18">
                  <c:v>Secretaria Seccional de Salud de Antioquia</c:v>
                </c:pt>
                <c:pt idx="19">
                  <c:v>Unidad de Cirugia Ambulatoria y Endoscopia SAS</c:v>
                </c:pt>
                <c:pt idx="20">
                  <c:v>Cruz Blanca EPS</c:v>
                </c:pt>
                <c:pt idx="21">
                  <c:v>Cafesalud EPS</c:v>
                </c:pt>
                <c:pt idx="22">
                  <c:v>SaludCoop EPS</c:v>
                </c:pt>
                <c:pt idx="24">
                  <c:v>TOTALES</c:v>
                </c:pt>
              </c:strCache>
            </c:strRef>
          </c:cat>
          <c:val>
            <c:numRef>
              <c:f>Hoja1!$D$4:$D$28</c:f>
              <c:numCache>
                <c:formatCode>_(* #,##0_);_(* \(#,##0\);_(* "-"_);_(@_)</c:formatCode>
                <c:ptCount val="25"/>
                <c:pt idx="1">
                  <c:v>2907153349</c:v>
                </c:pt>
                <c:pt idx="2">
                  <c:v>1710000</c:v>
                </c:pt>
                <c:pt idx="3">
                  <c:v>142058296</c:v>
                </c:pt>
                <c:pt idx="4">
                  <c:v>288338023</c:v>
                </c:pt>
                <c:pt idx="5">
                  <c:v>70417900</c:v>
                </c:pt>
                <c:pt idx="6">
                  <c:v>336000</c:v>
                </c:pt>
                <c:pt idx="7">
                  <c:v>167595424</c:v>
                </c:pt>
                <c:pt idx="8">
                  <c:v>2192614798</c:v>
                </c:pt>
                <c:pt idx="9">
                  <c:v>848502333</c:v>
                </c:pt>
                <c:pt idx="10">
                  <c:v>114650000</c:v>
                </c:pt>
                <c:pt idx="11">
                  <c:v>141771374</c:v>
                </c:pt>
                <c:pt idx="12">
                  <c:v>35612209</c:v>
                </c:pt>
                <c:pt idx="13">
                  <c:v>9020000</c:v>
                </c:pt>
                <c:pt idx="14">
                  <c:v>31329490</c:v>
                </c:pt>
                <c:pt idx="15">
                  <c:v>326425001</c:v>
                </c:pt>
                <c:pt idx="16">
                  <c:v>74705000</c:v>
                </c:pt>
                <c:pt idx="17">
                  <c:v>172560000</c:v>
                </c:pt>
                <c:pt idx="18">
                  <c:v>585500</c:v>
                </c:pt>
                <c:pt idx="19">
                  <c:v>3600000</c:v>
                </c:pt>
                <c:pt idx="24">
                  <c:v>7528984697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CB-41FD-8EE0-9B4989DD5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416338216"/>
        <c:axId val="416338544"/>
        <c:axId val="0"/>
      </c:bar3DChart>
      <c:catAx>
        <c:axId val="416338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16338544"/>
        <c:crosses val="autoZero"/>
        <c:auto val="1"/>
        <c:lblAlgn val="ctr"/>
        <c:lblOffset val="100"/>
        <c:noMultiLvlLbl val="0"/>
      </c:catAx>
      <c:valAx>
        <c:axId val="416338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16338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</c:f>
              <c:strCache>
                <c:ptCount val="1"/>
                <c:pt idx="0">
                  <c:v>FACTURACION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Hoja1!$B$4:$B$28</c:f>
              <c:strCache>
                <c:ptCount val="25"/>
                <c:pt idx="1">
                  <c:v>Alianza Medellin Antioquia EPS SAS</c:v>
                </c:pt>
                <c:pt idx="2">
                  <c:v>Almavid Salud SAS</c:v>
                </c:pt>
                <c:pt idx="3">
                  <c:v>Promedan SA</c:v>
                </c:pt>
                <c:pt idx="4">
                  <c:v>Fundacion Colombiana de Cancerologia Clinica Vida</c:v>
                </c:pt>
                <c:pt idx="5">
                  <c:v>Particulares</c:v>
                </c:pt>
                <c:pt idx="6">
                  <c:v>Centros Hospitalarios del Caribe SAS</c:v>
                </c:pt>
                <c:pt idx="7">
                  <c:v>Nueva Clinica Sagrado Corazon SAS</c:v>
                </c:pt>
                <c:pt idx="8">
                  <c:v>Promosalud IPS T&amp;E SAS</c:v>
                </c:pt>
                <c:pt idx="9">
                  <c:v>Sumimedical SAS</c:v>
                </c:pt>
                <c:pt idx="10">
                  <c:v>Terapia Intensiva SAS</c:v>
                </c:pt>
                <c:pt idx="11">
                  <c:v>Universidad de Antioquia</c:v>
                </c:pt>
                <c:pt idx="12">
                  <c:v>Viva 1A IPS</c:v>
                </c:pt>
                <c:pt idx="13">
                  <c:v>Centro Oncologico de Antioquia - COA</c:v>
                </c:pt>
                <c:pt idx="14">
                  <c:v>Corporacion Clinica</c:v>
                </c:pt>
                <c:pt idx="15">
                  <c:v>E.S.E. Hospital Marco Fidel Suarez</c:v>
                </c:pt>
                <c:pt idx="16">
                  <c:v>E.S.E. Hospital San Juan de Dios</c:v>
                </c:pt>
                <c:pt idx="17">
                  <c:v>Fundacion Instituto Neurologico de Colombia</c:v>
                </c:pt>
                <c:pt idx="18">
                  <c:v>Secretaria Seccional de Salud de Antioquia</c:v>
                </c:pt>
                <c:pt idx="19">
                  <c:v>Unidad de Cirugia Ambulatoria y Endoscopia SAS</c:v>
                </c:pt>
                <c:pt idx="20">
                  <c:v>Cruz Blanca EPS</c:v>
                </c:pt>
                <c:pt idx="21">
                  <c:v>Cafesalud EPS</c:v>
                </c:pt>
                <c:pt idx="22">
                  <c:v>SaludCoop EPS</c:v>
                </c:pt>
                <c:pt idx="24">
                  <c:v>TOTALES</c:v>
                </c:pt>
              </c:strCache>
            </c:strRef>
          </c:cat>
          <c:val>
            <c:numRef>
              <c:f>Hoja1!$C$4:$C$28</c:f>
            </c:numRef>
          </c:val>
          <c:extLst>
            <c:ext xmlns:c16="http://schemas.microsoft.com/office/drawing/2014/chart" uri="{C3380CC4-5D6E-409C-BE32-E72D297353CC}">
              <c16:uniqueId val="{00000000-F529-40AC-B18D-E4A2FB37F0DB}"/>
            </c:ext>
          </c:extLst>
        </c:ser>
        <c:ser>
          <c:idx val="1"/>
          <c:order val="1"/>
          <c:tx>
            <c:strRef>
              <c:f>Hoja1!$D$3</c:f>
              <c:strCache>
                <c:ptCount val="1"/>
                <c:pt idx="0">
                  <c:v>RADICADO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Hoja1!$B$4:$B$28</c:f>
              <c:strCache>
                <c:ptCount val="25"/>
                <c:pt idx="1">
                  <c:v>Alianza Medellin Antioquia EPS SAS</c:v>
                </c:pt>
                <c:pt idx="2">
                  <c:v>Almavid Salud SAS</c:v>
                </c:pt>
                <c:pt idx="3">
                  <c:v>Promedan SA</c:v>
                </c:pt>
                <c:pt idx="4">
                  <c:v>Fundacion Colombiana de Cancerologia Clinica Vida</c:v>
                </c:pt>
                <c:pt idx="5">
                  <c:v>Particulares</c:v>
                </c:pt>
                <c:pt idx="6">
                  <c:v>Centros Hospitalarios del Caribe SAS</c:v>
                </c:pt>
                <c:pt idx="7">
                  <c:v>Nueva Clinica Sagrado Corazon SAS</c:v>
                </c:pt>
                <c:pt idx="8">
                  <c:v>Promosalud IPS T&amp;E SAS</c:v>
                </c:pt>
                <c:pt idx="9">
                  <c:v>Sumimedical SAS</c:v>
                </c:pt>
                <c:pt idx="10">
                  <c:v>Terapia Intensiva SAS</c:v>
                </c:pt>
                <c:pt idx="11">
                  <c:v>Universidad de Antioquia</c:v>
                </c:pt>
                <c:pt idx="12">
                  <c:v>Viva 1A IPS</c:v>
                </c:pt>
                <c:pt idx="13">
                  <c:v>Centro Oncologico de Antioquia - COA</c:v>
                </c:pt>
                <c:pt idx="14">
                  <c:v>Corporacion Clinica</c:v>
                </c:pt>
                <c:pt idx="15">
                  <c:v>E.S.E. Hospital Marco Fidel Suarez</c:v>
                </c:pt>
                <c:pt idx="16">
                  <c:v>E.S.E. Hospital San Juan de Dios</c:v>
                </c:pt>
                <c:pt idx="17">
                  <c:v>Fundacion Instituto Neurologico de Colombia</c:v>
                </c:pt>
                <c:pt idx="18">
                  <c:v>Secretaria Seccional de Salud de Antioquia</c:v>
                </c:pt>
                <c:pt idx="19">
                  <c:v>Unidad de Cirugia Ambulatoria y Endoscopia SAS</c:v>
                </c:pt>
                <c:pt idx="20">
                  <c:v>Cruz Blanca EPS</c:v>
                </c:pt>
                <c:pt idx="21">
                  <c:v>Cafesalud EPS</c:v>
                </c:pt>
                <c:pt idx="22">
                  <c:v>SaludCoop EPS</c:v>
                </c:pt>
                <c:pt idx="24">
                  <c:v>TOTALES</c:v>
                </c:pt>
              </c:strCache>
            </c:strRef>
          </c:cat>
          <c:val>
            <c:numRef>
              <c:f>Hoja1!$D$4:$D$28</c:f>
              <c:numCache>
                <c:formatCode>_(* #,##0_);_(* \(#,##0\);_(* "-"_);_(@_)</c:formatCode>
                <c:ptCount val="25"/>
                <c:pt idx="1">
                  <c:v>2907153349</c:v>
                </c:pt>
                <c:pt idx="2">
                  <c:v>1710000</c:v>
                </c:pt>
                <c:pt idx="3">
                  <c:v>142058296</c:v>
                </c:pt>
                <c:pt idx="4">
                  <c:v>288338023</c:v>
                </c:pt>
                <c:pt idx="5">
                  <c:v>70417900</c:v>
                </c:pt>
                <c:pt idx="6">
                  <c:v>336000</c:v>
                </c:pt>
                <c:pt idx="7">
                  <c:v>167595424</c:v>
                </c:pt>
                <c:pt idx="8">
                  <c:v>2192614798</c:v>
                </c:pt>
                <c:pt idx="9">
                  <c:v>848502333</c:v>
                </c:pt>
                <c:pt idx="10">
                  <c:v>114650000</c:v>
                </c:pt>
                <c:pt idx="11">
                  <c:v>141771374</c:v>
                </c:pt>
                <c:pt idx="12">
                  <c:v>35612209</c:v>
                </c:pt>
                <c:pt idx="13">
                  <c:v>9020000</c:v>
                </c:pt>
                <c:pt idx="14">
                  <c:v>31329490</c:v>
                </c:pt>
                <c:pt idx="15">
                  <c:v>326425001</c:v>
                </c:pt>
                <c:pt idx="16">
                  <c:v>74705000</c:v>
                </c:pt>
                <c:pt idx="17">
                  <c:v>172560000</c:v>
                </c:pt>
                <c:pt idx="18">
                  <c:v>585500</c:v>
                </c:pt>
                <c:pt idx="19">
                  <c:v>3600000</c:v>
                </c:pt>
                <c:pt idx="24">
                  <c:v>7528984697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29-40AC-B18D-E4A2FB37F0DB}"/>
            </c:ext>
          </c:extLst>
        </c:ser>
        <c:ser>
          <c:idx val="2"/>
          <c:order val="2"/>
          <c:tx>
            <c:strRef>
              <c:f>Hoja1!$E$3</c:f>
              <c:strCache>
                <c:ptCount val="1"/>
                <c:pt idx="0">
                  <c:v>RECAUDO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Hoja1!$B$4:$B$28</c:f>
              <c:strCache>
                <c:ptCount val="25"/>
                <c:pt idx="1">
                  <c:v>Alianza Medellin Antioquia EPS SAS</c:v>
                </c:pt>
                <c:pt idx="2">
                  <c:v>Almavid Salud SAS</c:v>
                </c:pt>
                <c:pt idx="3">
                  <c:v>Promedan SA</c:v>
                </c:pt>
                <c:pt idx="4">
                  <c:v>Fundacion Colombiana de Cancerologia Clinica Vida</c:v>
                </c:pt>
                <c:pt idx="5">
                  <c:v>Particulares</c:v>
                </c:pt>
                <c:pt idx="6">
                  <c:v>Centros Hospitalarios del Caribe SAS</c:v>
                </c:pt>
                <c:pt idx="7">
                  <c:v>Nueva Clinica Sagrado Corazon SAS</c:v>
                </c:pt>
                <c:pt idx="8">
                  <c:v>Promosalud IPS T&amp;E SAS</c:v>
                </c:pt>
                <c:pt idx="9">
                  <c:v>Sumimedical SAS</c:v>
                </c:pt>
                <c:pt idx="10">
                  <c:v>Terapia Intensiva SAS</c:v>
                </c:pt>
                <c:pt idx="11">
                  <c:v>Universidad de Antioquia</c:v>
                </c:pt>
                <c:pt idx="12">
                  <c:v>Viva 1A IPS</c:v>
                </c:pt>
                <c:pt idx="13">
                  <c:v>Centro Oncologico de Antioquia - COA</c:v>
                </c:pt>
                <c:pt idx="14">
                  <c:v>Corporacion Clinica</c:v>
                </c:pt>
                <c:pt idx="15">
                  <c:v>E.S.E. Hospital Marco Fidel Suarez</c:v>
                </c:pt>
                <c:pt idx="16">
                  <c:v>E.S.E. Hospital San Juan de Dios</c:v>
                </c:pt>
                <c:pt idx="17">
                  <c:v>Fundacion Instituto Neurologico de Colombia</c:v>
                </c:pt>
                <c:pt idx="18">
                  <c:v>Secretaria Seccional de Salud de Antioquia</c:v>
                </c:pt>
                <c:pt idx="19">
                  <c:v>Unidad de Cirugia Ambulatoria y Endoscopia SAS</c:v>
                </c:pt>
                <c:pt idx="20">
                  <c:v>Cruz Blanca EPS</c:v>
                </c:pt>
                <c:pt idx="21">
                  <c:v>Cafesalud EPS</c:v>
                </c:pt>
                <c:pt idx="22">
                  <c:v>SaludCoop EPS</c:v>
                </c:pt>
                <c:pt idx="24">
                  <c:v>TOTALES</c:v>
                </c:pt>
              </c:strCache>
            </c:strRef>
          </c:cat>
          <c:val>
            <c:numRef>
              <c:f>Hoja1!$E$4:$E$28</c:f>
              <c:numCache>
                <c:formatCode>_(* #,##0_);_(* \(#,##0\);_(* "-"_);_(@_)</c:formatCode>
                <c:ptCount val="25"/>
                <c:pt idx="1">
                  <c:v>1877212433</c:v>
                </c:pt>
                <c:pt idx="2">
                  <c:v>1641600</c:v>
                </c:pt>
                <c:pt idx="3">
                  <c:v>3530000000</c:v>
                </c:pt>
                <c:pt idx="4">
                  <c:v>235971020</c:v>
                </c:pt>
                <c:pt idx="6">
                  <c:v>22000000</c:v>
                </c:pt>
                <c:pt idx="7">
                  <c:v>147655780</c:v>
                </c:pt>
                <c:pt idx="8">
                  <c:v>380000000</c:v>
                </c:pt>
                <c:pt idx="9">
                  <c:v>548811131</c:v>
                </c:pt>
                <c:pt idx="10">
                  <c:v>100175600</c:v>
                </c:pt>
                <c:pt idx="11">
                  <c:v>137665292</c:v>
                </c:pt>
                <c:pt idx="12">
                  <c:v>26635303</c:v>
                </c:pt>
                <c:pt idx="13">
                  <c:v>8891100</c:v>
                </c:pt>
                <c:pt idx="14">
                  <c:v>24659569</c:v>
                </c:pt>
                <c:pt idx="15">
                  <c:v>349100500</c:v>
                </c:pt>
                <c:pt idx="16">
                  <c:v>78344726</c:v>
                </c:pt>
                <c:pt idx="17">
                  <c:v>168785400</c:v>
                </c:pt>
                <c:pt idx="19">
                  <c:v>3600000</c:v>
                </c:pt>
                <c:pt idx="20">
                  <c:v>1013002</c:v>
                </c:pt>
                <c:pt idx="21">
                  <c:v>50085974</c:v>
                </c:pt>
                <c:pt idx="22">
                  <c:v>10975962</c:v>
                </c:pt>
                <c:pt idx="24">
                  <c:v>7703224392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29-40AC-B18D-E4A2FB37F0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6193664"/>
        <c:axId val="476197272"/>
      </c:barChart>
      <c:catAx>
        <c:axId val="47619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6197272"/>
        <c:crosses val="autoZero"/>
        <c:auto val="1"/>
        <c:lblAlgn val="ctr"/>
        <c:lblOffset val="100"/>
        <c:noMultiLvlLbl val="0"/>
      </c:catAx>
      <c:valAx>
        <c:axId val="476197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7619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Hoja1!$C$3</c:f>
              <c:strCache>
                <c:ptCount val="1"/>
                <c:pt idx="0">
                  <c:v>FACTURACION</c:v>
                </c:pt>
              </c:strCache>
            </c:strRef>
          </c:tx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(Hoja1!$B$5,Hoja1!$B$7:$B$8,Hoja1!$B$11:$B$13,Hoja1!$B$15,Hoja1!$B$19,Hoja1!$B$21)</c:f>
              <c:strCache>
                <c:ptCount val="9"/>
                <c:pt idx="0">
                  <c:v>Alianza Medellin Antioquia EPS SAS</c:v>
                </c:pt>
                <c:pt idx="1">
                  <c:v>Promedan SA</c:v>
                </c:pt>
                <c:pt idx="2">
                  <c:v>Fundacion Colombiana de Cancerologia Clinica Vida</c:v>
                </c:pt>
                <c:pt idx="3">
                  <c:v>Nueva Clinica Sagrado Corazon SAS</c:v>
                </c:pt>
                <c:pt idx="4">
                  <c:v>Promosalud IPS T&amp;E SAS</c:v>
                </c:pt>
                <c:pt idx="5">
                  <c:v>Sumimedical SAS</c:v>
                </c:pt>
                <c:pt idx="6">
                  <c:v>Universidad de Antioquia</c:v>
                </c:pt>
                <c:pt idx="7">
                  <c:v>E.S.E. Hospital Marco Fidel Suarez</c:v>
                </c:pt>
                <c:pt idx="8">
                  <c:v>Fundacion Instituto Neurologico de Colombia</c:v>
                </c:pt>
              </c:strCache>
              <c:extLst/>
            </c:strRef>
          </c:cat>
          <c:val>
            <c:numRef>
              <c:f>(Hoja1!$C$5,Hoja1!$C$7:$C$8,Hoja1!$C$11:$C$13,Hoja1!$C$15,Hoja1!$C$19,Hoja1!$C$21)</c:f>
              <c:extLst/>
            </c:numRef>
          </c:val>
          <c:extLst>
            <c:ext xmlns:c16="http://schemas.microsoft.com/office/drawing/2014/chart" uri="{C3380CC4-5D6E-409C-BE32-E72D297353CC}">
              <c16:uniqueId val="{00000000-46D4-41E8-AF44-31E48631AA3E}"/>
            </c:ext>
          </c:extLst>
        </c:ser>
        <c:ser>
          <c:idx val="1"/>
          <c:order val="1"/>
          <c:tx>
            <c:strRef>
              <c:f>Hoja1!$D$3</c:f>
              <c:strCache>
                <c:ptCount val="1"/>
                <c:pt idx="0">
                  <c:v>RADICADO</c:v>
                </c:pt>
              </c:strCache>
            </c:strRef>
          </c:tx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(Hoja1!$B$5,Hoja1!$B$7:$B$8,Hoja1!$B$11:$B$13,Hoja1!$B$15,Hoja1!$B$19,Hoja1!$B$21)</c:f>
              <c:strCache>
                <c:ptCount val="9"/>
                <c:pt idx="0">
                  <c:v>Alianza Medellin Antioquia EPS SAS</c:v>
                </c:pt>
                <c:pt idx="1">
                  <c:v>Promedan SA</c:v>
                </c:pt>
                <c:pt idx="2">
                  <c:v>Fundacion Colombiana de Cancerologia Clinica Vida</c:v>
                </c:pt>
                <c:pt idx="3">
                  <c:v>Nueva Clinica Sagrado Corazon SAS</c:v>
                </c:pt>
                <c:pt idx="4">
                  <c:v>Promosalud IPS T&amp;E SAS</c:v>
                </c:pt>
                <c:pt idx="5">
                  <c:v>Sumimedical SAS</c:v>
                </c:pt>
                <c:pt idx="6">
                  <c:v>Universidad de Antioquia</c:v>
                </c:pt>
                <c:pt idx="7">
                  <c:v>E.S.E. Hospital Marco Fidel Suarez</c:v>
                </c:pt>
                <c:pt idx="8">
                  <c:v>Fundacion Instituto Neurologico de Colombia</c:v>
                </c:pt>
              </c:strCache>
              <c:extLst/>
            </c:strRef>
          </c:cat>
          <c:val>
            <c:numRef>
              <c:f>(Hoja1!$D$5,Hoja1!$D$7:$D$8,Hoja1!$D$11:$D$13,Hoja1!$D$15,Hoja1!$D$19,Hoja1!$D$21)</c:f>
              <c:extLst/>
            </c:numRef>
          </c:val>
          <c:extLst>
            <c:ext xmlns:c16="http://schemas.microsoft.com/office/drawing/2014/chart" uri="{C3380CC4-5D6E-409C-BE32-E72D297353CC}">
              <c16:uniqueId val="{00000001-46D4-41E8-AF44-31E48631AA3E}"/>
            </c:ext>
          </c:extLst>
        </c:ser>
        <c:ser>
          <c:idx val="2"/>
          <c:order val="2"/>
          <c:tx>
            <c:strRef>
              <c:f>Hoja1!$E$3</c:f>
              <c:strCache>
                <c:ptCount val="1"/>
                <c:pt idx="0">
                  <c:v>RECAUDO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6D4-41E8-AF44-31E48631AA3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6D4-41E8-AF44-31E48631AA3E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6D4-41E8-AF44-31E48631AA3E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6D4-41E8-AF44-31E48631AA3E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6D4-41E8-AF44-31E48631AA3E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6D4-41E8-AF44-31E48631AA3E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6D4-41E8-AF44-31E48631AA3E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46D4-41E8-AF44-31E48631AA3E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46D4-41E8-AF44-31E48631AA3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(Hoja1!$B$5,Hoja1!$B$7:$B$8,Hoja1!$B$11:$B$13,Hoja1!$B$15,Hoja1!$B$19,Hoja1!$B$21)</c:f>
              <c:strCache>
                <c:ptCount val="9"/>
                <c:pt idx="0">
                  <c:v>Alianza Medellin Antioquia EPS SAS</c:v>
                </c:pt>
                <c:pt idx="1">
                  <c:v>Promedan SA</c:v>
                </c:pt>
                <c:pt idx="2">
                  <c:v>Fundacion Colombiana de Cancerologia Clinica Vida</c:v>
                </c:pt>
                <c:pt idx="3">
                  <c:v>Nueva Clinica Sagrado Corazon SAS</c:v>
                </c:pt>
                <c:pt idx="4">
                  <c:v>Promosalud IPS T&amp;E SAS</c:v>
                </c:pt>
                <c:pt idx="5">
                  <c:v>Sumimedical SAS</c:v>
                </c:pt>
                <c:pt idx="6">
                  <c:v>Universidad de Antioquia</c:v>
                </c:pt>
                <c:pt idx="7">
                  <c:v>E.S.E. Hospital Marco Fidel Suarez</c:v>
                </c:pt>
                <c:pt idx="8">
                  <c:v>Fundacion Instituto Neurologico de Colombia</c:v>
                </c:pt>
              </c:strCache>
              <c:extLst/>
            </c:strRef>
          </c:cat>
          <c:val>
            <c:numRef>
              <c:f>(Hoja1!$E$5,Hoja1!$E$7:$E$8,Hoja1!$E$11:$E$13,Hoja1!$E$15,Hoja1!$E$19,Hoja1!$E$21)</c:f>
              <c:numCache>
                <c:formatCode>_(* #,##0_);_(* \(#,##0\);_(* "-"_);_(@_)</c:formatCode>
                <c:ptCount val="9"/>
                <c:pt idx="0">
                  <c:v>1877212433</c:v>
                </c:pt>
                <c:pt idx="1">
                  <c:v>3530000000</c:v>
                </c:pt>
                <c:pt idx="2">
                  <c:v>235971020</c:v>
                </c:pt>
                <c:pt idx="3">
                  <c:v>147655780</c:v>
                </c:pt>
                <c:pt idx="4">
                  <c:v>380000000</c:v>
                </c:pt>
                <c:pt idx="5">
                  <c:v>548811131</c:v>
                </c:pt>
                <c:pt idx="6">
                  <c:v>137665292</c:v>
                </c:pt>
                <c:pt idx="7">
                  <c:v>349100500</c:v>
                </c:pt>
                <c:pt idx="8">
                  <c:v>168785400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4-46D4-41E8-AF44-31E48631AA3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04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49F7C-559C-47A1-96C6-AA845FAE3C92}" type="datetimeFigureOut">
              <a:rPr lang="es-ES" smtClean="0"/>
              <a:t>28/03/2022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219DF-34CB-40E0-9180-94EE63FD9C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045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286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721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433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566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946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13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660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774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947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883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774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397DA-0F57-41C0-BE6F-15C851E44D64}" type="datetimeFigureOut">
              <a:rPr lang="es-CO" smtClean="0"/>
              <a:t>28/03/2022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7A9B4-0FBA-42CB-9B62-C7B5967B8F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28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6264696" cy="143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300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1308D5F-A0A0-45C1-96DF-DE982D0CE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TOTAL ESCENARIO 2021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80ABB6A4-DF8C-4266-BF14-460CC4CE1A0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9947157"/>
              </p:ext>
            </p:extLst>
          </p:nvPr>
        </p:nvGraphicFramePr>
        <p:xfrm>
          <a:off x="457200" y="1484784"/>
          <a:ext cx="4038600" cy="5370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2691">
                  <a:extLst>
                    <a:ext uri="{9D8B030D-6E8A-4147-A177-3AD203B41FA5}">
                      <a16:colId xmlns:a16="http://schemas.microsoft.com/office/drawing/2014/main" val="22541670"/>
                    </a:ext>
                  </a:extLst>
                </a:gridCol>
                <a:gridCol w="515909">
                  <a:extLst>
                    <a:ext uri="{9D8B030D-6E8A-4147-A177-3AD203B41FA5}">
                      <a16:colId xmlns:a16="http://schemas.microsoft.com/office/drawing/2014/main" val="2078303336"/>
                    </a:ext>
                  </a:extLst>
                </a:gridCol>
              </a:tblGrid>
              <a:tr h="16954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000" u="none" strike="noStrike" dirty="0">
                          <a:effectLst/>
                        </a:rPr>
                        <a:t>AMBULATORIO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68654"/>
                  </a:ext>
                </a:extLst>
              </a:tr>
              <a:tr h="23149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</a:rPr>
                        <a:t> 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</a:rPr>
                        <a:t>TOTAL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985267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PLETISMOGRAFIA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581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742146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HOLTER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4.776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317900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MAPA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2.063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666281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ECOTT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10.137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820890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ECO PEDIATRICO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851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51585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ECOTT + CONTRASTE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24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090406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ECO TRANSESOFÁGICO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35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186091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ECO TRANSESOFÁGICO CON CONTRASTE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807989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ECOSTRES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1.095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798917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P ESFUERZO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278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791708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TILT TEST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147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258033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ELECTROCARDIOGRAMA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398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7027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DOPPLER VENOSO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3.786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408439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DOPPLER ARTERIAL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715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688980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DOPPLER AORTA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9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125289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TRIPLES CAROTIDEOS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870320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DOPPLER VASOS DE CUELLO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318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137719"/>
                  </a:ext>
                </a:extLst>
              </a:tr>
              <a:tr h="22047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REVISION (REPROGRAMACION) DE MARCAPASOS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194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939705"/>
                  </a:ext>
                </a:extLst>
              </a:tr>
              <a:tr h="36279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REVISION (REPROGRAMACION) DE RESINCRONIZADOR CARDIACO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5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164444"/>
                  </a:ext>
                </a:extLst>
              </a:tr>
              <a:tr h="36279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REVISION (REPROGRAMACION) DE CARDIOVERSOR (DESFIBRILADOR)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16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805379"/>
                  </a:ext>
                </a:extLst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TOTAL PROCEDIMIENTOS 2021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25.430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489596"/>
                  </a:ext>
                </a:extLst>
              </a:tr>
            </a:tbl>
          </a:graphicData>
        </a:graphic>
      </p:graphicFrame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07D1FEBD-6E80-4403-A485-4570FC01B0E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50952738"/>
              </p:ext>
            </p:extLst>
          </p:nvPr>
        </p:nvGraphicFramePr>
        <p:xfrm>
          <a:off x="4648200" y="1484784"/>
          <a:ext cx="4038600" cy="3816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2691">
                  <a:extLst>
                    <a:ext uri="{9D8B030D-6E8A-4147-A177-3AD203B41FA5}">
                      <a16:colId xmlns:a16="http://schemas.microsoft.com/office/drawing/2014/main" val="955172047"/>
                    </a:ext>
                  </a:extLst>
                </a:gridCol>
                <a:gridCol w="515909">
                  <a:extLst>
                    <a:ext uri="{9D8B030D-6E8A-4147-A177-3AD203B41FA5}">
                      <a16:colId xmlns:a16="http://schemas.microsoft.com/office/drawing/2014/main" val="144275974"/>
                    </a:ext>
                  </a:extLst>
                </a:gridCol>
              </a:tblGrid>
              <a:tr h="3244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HOSPITALIZADOS Y PERIFERICAS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240877"/>
                  </a:ext>
                </a:extLst>
              </a:tr>
              <a:tr h="3244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</a:rPr>
                        <a:t>TOTAL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364546"/>
                  </a:ext>
                </a:extLst>
              </a:tr>
              <a:tr h="30902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PLETISMOGRAFIA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53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685819"/>
                  </a:ext>
                </a:extLst>
              </a:tr>
              <a:tr h="30902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HOLTER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216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074617"/>
                  </a:ext>
                </a:extLst>
              </a:tr>
              <a:tr h="30902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ECOTT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2.604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707077"/>
                  </a:ext>
                </a:extLst>
              </a:tr>
              <a:tr h="30902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ECO PEDIATRICO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effectLst/>
                        </a:rPr>
                        <a:t>22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01525"/>
                  </a:ext>
                </a:extLst>
              </a:tr>
              <a:tr h="30902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ECO TRANSESOFÁGICO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7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021338"/>
                  </a:ext>
                </a:extLst>
              </a:tr>
              <a:tr h="30902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ECOSTRES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50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43108"/>
                  </a:ext>
                </a:extLst>
              </a:tr>
              <a:tr h="30902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DOPPLER VENOSO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229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32413"/>
                  </a:ext>
                </a:extLst>
              </a:tr>
              <a:tr h="30902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DOPPLER ARTERIAL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34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741075"/>
                  </a:ext>
                </a:extLst>
              </a:tr>
              <a:tr h="309022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DOPPLER VASOS DE CUELLO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19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084656"/>
                  </a:ext>
                </a:extLst>
              </a:tr>
              <a:tr h="386278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dirty="0">
                          <a:effectLst/>
                        </a:rPr>
                        <a:t>TOTAL ESTUDIOS HOSPITALIZADOS Y PERIFÉRICAS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</a:rPr>
                        <a:t>3.234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6" marR="8056" marT="805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113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845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EA6719-7851-436B-B051-929723FCD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804" y="1166018"/>
            <a:ext cx="4038600" cy="4525963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Dr. Buenos días</a:t>
            </a:r>
            <a:b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s-E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Adjunto las actas de cierre de las auditorías de Savia Salud EPS donde tuvimos una calificación del 93.92% .</a:t>
            </a:r>
          </a:p>
          <a:p>
            <a:pPr marL="0" indent="0" algn="l">
              <a:buNone/>
            </a:pPr>
            <a:b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s-E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 de </a:t>
            </a:r>
            <a:r>
              <a:rPr lang="es-E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Sumimedical</a:t>
            </a:r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con acta de cierre que aunque no indican una puntuación de acuerdo a la información que me brindó la Jefe Ruth de FOMAG, Tenemos una Calificación general de Riesgo Bajo, </a:t>
            </a:r>
          </a:p>
          <a:p>
            <a:pPr algn="l"/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Calificación general del riesgo: Bajo</a:t>
            </a:r>
          </a:p>
          <a:p>
            <a:pPr algn="l"/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Calificación de Riesgo fijo: Muy Bajo </a:t>
            </a:r>
          </a:p>
          <a:p>
            <a:pPr algn="l"/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Calificación de Riesgo Operativo:  Bajo</a:t>
            </a:r>
          </a:p>
          <a:p>
            <a:pPr algn="l" rtl="0"/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Calificación de paciente Trazador: 95.2% Excelente.</a:t>
            </a:r>
            <a:b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--</a:t>
            </a:r>
            <a:b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br>
              <a:rPr lang="es-E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s-ES" sz="1800" b="0" i="0" dirty="0">
                <a:solidFill>
                  <a:srgbClr val="222222"/>
                </a:solidFill>
                <a:effectLst/>
                <a:latin typeface="Arial Narrow" panose="020B0606020202030204" pitchFamily="34" charset="0"/>
              </a:rPr>
              <a:t> </a:t>
            </a:r>
            <a:endParaRPr lang="es-E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2316F7C-1ADB-4D2A-BCBD-3A57DFDACD74}"/>
              </a:ext>
            </a:extLst>
          </p:cNvPr>
          <p:cNvSpPr txBox="1"/>
          <p:nvPr/>
        </p:nvSpPr>
        <p:spPr>
          <a:xfrm>
            <a:off x="957251" y="92154"/>
            <a:ext cx="7229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/>
              <a:t>AUDITORIA  SUMIMEDICAL-FOMAG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6D23AD0-AEF2-421A-92EF-CF52A771D17C}"/>
              </a:ext>
            </a:extLst>
          </p:cNvPr>
          <p:cNvSpPr txBox="1"/>
          <p:nvPr/>
        </p:nvSpPr>
        <p:spPr>
          <a:xfrm>
            <a:off x="2627784" y="593904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Septiembre 9 de 2021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717425A-A678-4B14-AEC0-B99ED25F8456}"/>
              </a:ext>
            </a:extLst>
          </p:cNvPr>
          <p:cNvSpPr/>
          <p:nvPr/>
        </p:nvSpPr>
        <p:spPr>
          <a:xfrm>
            <a:off x="3925770" y="1586260"/>
            <a:ext cx="359855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RIESGO BAJO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90841A40-27CB-4976-B44B-DCD5F655A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3151" y="2609408"/>
            <a:ext cx="5143345" cy="2549566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58F377CA-30BD-45A1-9938-ED4B0A638D59}"/>
              </a:ext>
            </a:extLst>
          </p:cNvPr>
          <p:cNvSpPr txBox="1"/>
          <p:nvPr/>
        </p:nvSpPr>
        <p:spPr>
          <a:xfrm>
            <a:off x="4078170" y="1328609"/>
            <a:ext cx="2944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CALIFICACIÓN:</a:t>
            </a:r>
          </a:p>
        </p:txBody>
      </p:sp>
      <p:pic>
        <p:nvPicPr>
          <p:cNvPr id="1026" name="Picture 2" descr="visto bueno - Mentes Curiosas">
            <a:extLst>
              <a:ext uri="{FF2B5EF4-FFF2-40B4-BE49-F238E27FC236}">
                <a16:creationId xmlns:a16="http://schemas.microsoft.com/office/drawing/2014/main" id="{38740A68-06E4-46BC-9078-A3F8FB230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818" y="969175"/>
            <a:ext cx="1185103" cy="118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565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5">
            <a:extLst>
              <a:ext uri="{FF2B5EF4-FFF2-40B4-BE49-F238E27FC236}">
                <a16:creationId xmlns:a16="http://schemas.microsoft.com/office/drawing/2014/main" id="{86F326E9-CBB5-465C-AED0-33C813D41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76672"/>
            <a:ext cx="4255994" cy="576064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12BD773-6E56-4C1D-838B-26BEDF43ECDF}"/>
              </a:ext>
            </a:extLst>
          </p:cNvPr>
          <p:cNvSpPr txBox="1"/>
          <p:nvPr/>
        </p:nvSpPr>
        <p:spPr>
          <a:xfrm>
            <a:off x="2843808" y="301879"/>
            <a:ext cx="53859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AUDITORIA  SAVIA SALUD EPS 30 DE NOV-2021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C293F7C-7558-4C24-B57D-9ACCF7F12466}"/>
              </a:ext>
            </a:extLst>
          </p:cNvPr>
          <p:cNvSpPr txBox="1"/>
          <p:nvPr/>
        </p:nvSpPr>
        <p:spPr>
          <a:xfrm>
            <a:off x="5132273" y="2289019"/>
            <a:ext cx="2944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CALIFICACIÓN: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D6F7CA0-143B-4B9D-B12E-953E33B5371A}"/>
              </a:ext>
            </a:extLst>
          </p:cNvPr>
          <p:cNvSpPr/>
          <p:nvPr/>
        </p:nvSpPr>
        <p:spPr>
          <a:xfrm>
            <a:off x="4939562" y="2731470"/>
            <a:ext cx="26619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93.92%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4934D43-B53D-498E-BE79-E43F05DC2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537" y="4509120"/>
            <a:ext cx="2260306" cy="1228040"/>
          </a:xfrm>
          <a:prstGeom prst="rect">
            <a:avLst/>
          </a:prstGeom>
        </p:spPr>
      </p:pic>
      <p:pic>
        <p:nvPicPr>
          <p:cNvPr id="11" name="Picture 2" descr="visto bueno - Mentes Curiosas">
            <a:extLst>
              <a:ext uri="{FF2B5EF4-FFF2-40B4-BE49-F238E27FC236}">
                <a16:creationId xmlns:a16="http://schemas.microsoft.com/office/drawing/2014/main" id="{0C1A07F1-C5EF-4AE6-B883-3A3E5D44A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527" y="2490440"/>
            <a:ext cx="975905" cy="97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437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DC293F7C-7558-4C24-B57D-9ACCF7F12466}"/>
              </a:ext>
            </a:extLst>
          </p:cNvPr>
          <p:cNvSpPr txBox="1"/>
          <p:nvPr/>
        </p:nvSpPr>
        <p:spPr>
          <a:xfrm>
            <a:off x="5100598" y="2469860"/>
            <a:ext cx="2944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CALIFICACIÓN: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D6F7CA0-143B-4B9D-B12E-953E33B5371A}"/>
              </a:ext>
            </a:extLst>
          </p:cNvPr>
          <p:cNvSpPr/>
          <p:nvPr/>
        </p:nvSpPr>
        <p:spPr>
          <a:xfrm>
            <a:off x="4939562" y="2731470"/>
            <a:ext cx="26619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93.92%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4934D43-B53D-498E-BE79-E43F05DC2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221088"/>
            <a:ext cx="2260306" cy="1228040"/>
          </a:xfrm>
          <a:prstGeom prst="rect">
            <a:avLst/>
          </a:prstGeom>
        </p:spPr>
      </p:pic>
      <p:pic>
        <p:nvPicPr>
          <p:cNvPr id="11" name="Picture 2" descr="visto bueno - Mentes Curiosas">
            <a:extLst>
              <a:ext uri="{FF2B5EF4-FFF2-40B4-BE49-F238E27FC236}">
                <a16:creationId xmlns:a16="http://schemas.microsoft.com/office/drawing/2014/main" id="{0C1A07F1-C5EF-4AE6-B883-3A3E5D44A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527" y="2130400"/>
            <a:ext cx="1335945" cy="1335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3261001-C013-4B54-B4C0-A5C904FADEE5}"/>
              </a:ext>
            </a:extLst>
          </p:cNvPr>
          <p:cNvSpPr txBox="1"/>
          <p:nvPr/>
        </p:nvSpPr>
        <p:spPr>
          <a:xfrm>
            <a:off x="1450470" y="342725"/>
            <a:ext cx="60340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AUDITORIA  SAVIA SALUD EPS </a:t>
            </a:r>
          </a:p>
          <a:p>
            <a:pPr algn="ctr"/>
            <a:r>
              <a:rPr lang="es-ES" sz="3200" b="1" dirty="0"/>
              <a:t>30 DE NOV-2021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3BE9C5B-6C2C-4242-815F-3C49656A7DAF}"/>
              </a:ext>
            </a:extLst>
          </p:cNvPr>
          <p:cNvSpPr txBox="1"/>
          <p:nvPr/>
        </p:nvSpPr>
        <p:spPr>
          <a:xfrm>
            <a:off x="148949" y="1962729"/>
            <a:ext cx="4807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NOTA ACLARATORIA:</a:t>
            </a:r>
          </a:p>
          <a:p>
            <a:pPr algn="just"/>
            <a:r>
              <a:rPr lang="es-ES" dirty="0"/>
              <a:t>Finalmente, y como estrategia de seguimiento al informe presentado, la calificación de la IPS fue de 93,92 %, por lo que nos complace tenerlos como aliados en nuestra red de prestadores (puntaje mayor del 90%, no requieren plan de mejoramiento.) </a:t>
            </a:r>
          </a:p>
        </p:txBody>
      </p:sp>
    </p:spTree>
    <p:extLst>
      <p:ext uri="{BB962C8B-B14F-4D97-AF65-F5344CB8AC3E}">
        <p14:creationId xmlns:p14="http://schemas.microsoft.com/office/powerpoint/2010/main" val="2735411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73540-354C-4551-AE69-28461120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s-ES" b="1" dirty="0"/>
              <a:t>AMPLIACIÓN DE INSTALACIONES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4B03D92-0C6F-425A-B580-7AB31A953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2994447" cy="394218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1294681-B824-4A8B-A4F9-B169E77759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3487" y="1593769"/>
            <a:ext cx="3117707" cy="414633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7983DECF-72CA-400A-80F2-3120EACD87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4137" y="2420888"/>
            <a:ext cx="2893051" cy="381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25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TEMAS VARIOS / NECESIDADES 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124744"/>
            <a:ext cx="3962400" cy="4032448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330824" cy="5162252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endParaRPr lang="es-CO" dirty="0"/>
          </a:p>
          <a:p>
            <a:endParaRPr lang="es-CO" dirty="0"/>
          </a:p>
          <a:p>
            <a:pPr marL="342900" indent="-342900">
              <a:buFont typeface="+mj-lt"/>
              <a:buAutoNum type="arabicPeriod"/>
            </a:pPr>
            <a:r>
              <a:rPr lang="es-CO" sz="2000"/>
              <a:t>ESFUERZO </a:t>
            </a:r>
            <a:r>
              <a:rPr lang="es-CO" sz="2000" dirty="0"/>
              <a:t>CALIDAD , CALIFICACION : PORCENTAJES DE CALIFICACION 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000" dirty="0"/>
              <a:t>cumplidos4 sonografistas  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000" dirty="0"/>
              <a:t>Equipos nuevos 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2000" dirty="0"/>
              <a:t>Programa riesgo cardiovascular </a:t>
            </a:r>
          </a:p>
          <a:p>
            <a:pPr marL="342900" indent="-342900">
              <a:buFont typeface="+mj-lt"/>
              <a:buAutoNum type="arabicPeriod"/>
            </a:pPr>
            <a:endParaRPr lang="es-CO" dirty="0"/>
          </a:p>
        </p:txBody>
      </p:sp>
      <p:pic>
        <p:nvPicPr>
          <p:cNvPr id="6" name="Picture 2" descr="C:\Users\user\Desktop\unnam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108012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25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ORDEN DEL DIA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Verificación del Quórum.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Nombramiento del Presidente y Secretario de la Reunión.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Lectura del Orden del Día.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de informe  asesoría jurídica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Presentación y aprobación del informe de gestión del la gerencia correspondiente al año 2021.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Presentación y aprobación de estados financieros con fecha de corte a 31 de diciembre de 2021. contador 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Presentación y aprobación de informe fiscal  .revisoría fiscal 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Consideración y aprobación de proyecto de distribución de utilidades )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Proposiciones y varios.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Lectura y aprobación del acta.</a:t>
            </a:r>
          </a:p>
          <a:p>
            <a:pPr marL="0" indent="0">
              <a:buNone/>
            </a:pP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0"/>
            <a:ext cx="6264696" cy="143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17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14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CO" altLang="es-CO" sz="2800" b="1" dirty="0"/>
          </a:p>
          <a:p>
            <a:pPr marL="0" indent="0">
              <a:buNone/>
            </a:pPr>
            <a:endParaRPr lang="es-CO" altLang="es-CO" sz="2800" b="1" dirty="0"/>
          </a:p>
          <a:p>
            <a:r>
              <a:rPr lang="es-CO" altLang="es-CO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VISIÓN: </a:t>
            </a:r>
            <a:r>
              <a:rPr lang="es-CO" alt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 para el año 2022 una unidad diagnóstica y terapéutica Cardiovascular de referencia</a:t>
            </a:r>
            <a:r>
              <a:rPr lang="es-CO" altLang="es-CO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el Valle de Aburra y el departamento de Antioquia , junto con sus servicios afines en salud (</a:t>
            </a:r>
            <a:r>
              <a:rPr lang="es-CO" altLang="es-CO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lo que a Diagnóstico y Tratamiento Cardiovascular invasivo y no invasivo se refiera) </a:t>
            </a:r>
            <a:r>
              <a:rPr lang="es-CO" alt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una cultura organizacional centrada en la atención con calidad de nuestros usuarios que articule la prestación de servicios de salud con la seguridad del paciente.</a:t>
            </a:r>
          </a:p>
          <a:p>
            <a:endParaRPr lang="es-CO" altLang="es-CO" dirty="0"/>
          </a:p>
        </p:txBody>
      </p:sp>
      <p:pic>
        <p:nvPicPr>
          <p:cNvPr id="6147" name="0 Imagen" descr="coraxon_logo2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624" y="116632"/>
            <a:ext cx="6858000" cy="1223962"/>
          </a:xfrm>
          <a:noFill/>
        </p:spPr>
      </p:pic>
    </p:spTree>
    <p:extLst>
      <p:ext uri="{BB962C8B-B14F-4D97-AF65-F5344CB8AC3E}">
        <p14:creationId xmlns:p14="http://schemas.microsoft.com/office/powerpoint/2010/main" val="1601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CONTRATACION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s-CO" sz="38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CONTRATOS   2021</a:t>
            </a:r>
          </a:p>
          <a:p>
            <a:endParaRPr lang="es-CO" sz="5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DE A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SAVIA SALUD  ( EVENTO – RIESGO CARDIOVASCULAR )</a:t>
            </a:r>
            <a:endParaRPr lang="es-CO" sz="5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ESE HOSPITAL SAN JUAN DE DIOS STA FE DE ANTIOQUIA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 NEUROLOGICO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FUNDACION CLINICA VIDA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HOSPITAL MARCO FIDEL SUAREZ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 NUEVA SAGRADO CORAZON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TERAPIA INTENSIVA- UCI CLINICA DEL PRADO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SUMIMEDICAL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 VICTORIANA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PROMOSALUD </a:t>
            </a:r>
          </a:p>
          <a:p>
            <a:pPr>
              <a:buFont typeface="+mj-lt"/>
              <a:buAutoNum type="arabicPeriod"/>
            </a:pPr>
            <a:r>
              <a:rPr lang="es-CO" sz="5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VIVA 1 A </a:t>
            </a:r>
          </a:p>
          <a:p>
            <a:pPr marL="0" indent="0">
              <a:buNone/>
            </a:pP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> </a:t>
            </a:r>
          </a:p>
          <a:p>
            <a:endParaRPr lang="es-CO" dirty="0"/>
          </a:p>
        </p:txBody>
      </p:sp>
      <p:pic>
        <p:nvPicPr>
          <p:cNvPr id="7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1152128" cy="65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5258"/>
            <a:ext cx="1152128" cy="65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er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0233"/>
            <a:ext cx="1152128" cy="65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87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EBB15-C08C-427D-BE20-9E75F215E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FACTURACION TOTAL AÑO 2021</a:t>
            </a:r>
            <a:br>
              <a:rPr lang="es-ES" sz="2400" dirty="0"/>
            </a:br>
            <a:r>
              <a:rPr lang="es-ES" sz="2400" b="1" dirty="0">
                <a:solidFill>
                  <a:srgbClr val="FF0000"/>
                </a:solidFill>
              </a:rPr>
              <a:t>$</a:t>
            </a:r>
            <a:r>
              <a:rPr lang="es-E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s-ES" sz="2400" b="1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7.722.699.477</a:t>
            </a:r>
            <a:r>
              <a:rPr lang="es-E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lang="es-ES" sz="24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675E101-2B9A-42C2-AECA-C8DA1D80A2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917553"/>
              </p:ext>
            </p:extLst>
          </p:nvPr>
        </p:nvGraphicFramePr>
        <p:xfrm>
          <a:off x="-108520" y="1196752"/>
          <a:ext cx="1000911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2426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9C2284-C31C-434D-B0F0-A48826CAF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DISTRIBUCION DE FACTURACION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C50AAAA-E319-43D4-8700-9DC4D4B910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6135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581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0AEFE-D95C-4E2A-A3B7-6E880D2FE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FACTURACION /RADICACION </a:t>
            </a:r>
            <a:br>
              <a:rPr lang="es-ES" dirty="0"/>
            </a:br>
            <a:r>
              <a:rPr lang="es-ES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s-ES" sz="24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$</a:t>
            </a:r>
            <a:r>
              <a:rPr lang="es-E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7.722.699.477 /</a:t>
            </a:r>
            <a:r>
              <a:rPr lang="es-ES" sz="24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 $ </a:t>
            </a:r>
            <a:r>
              <a:rPr lang="es-E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7.528.984.697 </a:t>
            </a:r>
            <a:endParaRPr lang="es-ES" sz="24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13A7B9C-5FF6-4091-A290-00D275B25A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530524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428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73A3A-7713-4BEC-97CB-40BC20B2A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RADICACION $ 7.528.984.697 </a:t>
            </a:r>
            <a:br>
              <a:rPr lang="es-E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s-ES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RECAUDO      $  7.703.224.392 </a:t>
            </a:r>
            <a:endParaRPr lang="es-ES" sz="24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0413041-6B00-4A5A-8167-CFD4710CCC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676622"/>
              </p:ext>
            </p:extLst>
          </p:nvPr>
        </p:nvGraphicFramePr>
        <p:xfrm>
          <a:off x="457200" y="1600200"/>
          <a:ext cx="8686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1250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DF85CF-9C6F-47AF-B409-EB8FF113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F4352AA-C812-42F6-A538-C08C41B4FE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16894"/>
              </p:ext>
            </p:extLst>
          </p:nvPr>
        </p:nvGraphicFramePr>
        <p:xfrm>
          <a:off x="457200" y="1417638"/>
          <a:ext cx="8363272" cy="5323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4005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9619</TotalTime>
  <Words>578</Words>
  <Application>Microsoft Office PowerPoint</Application>
  <PresentationFormat>Presentación en pantalla (4:3)</PresentationFormat>
  <Paragraphs>140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Calibri</vt:lpstr>
      <vt:lpstr>Tahoma</vt:lpstr>
      <vt:lpstr>Tema de Office</vt:lpstr>
      <vt:lpstr>Presentación de PowerPoint</vt:lpstr>
      <vt:lpstr>Presentación de PowerPoint</vt:lpstr>
      <vt:lpstr>Presentación de PowerPoint</vt:lpstr>
      <vt:lpstr>CONTRATACION </vt:lpstr>
      <vt:lpstr>FACTURACION TOTAL AÑO 2021 $ 7.722.699.477 </vt:lpstr>
      <vt:lpstr>DISTRIBUCION DE FACTURACION </vt:lpstr>
      <vt:lpstr>FACTURACION /RADICACION   $ 7.722.699.477 / $ 7.528.984.697 </vt:lpstr>
      <vt:lpstr>RADICACION $ 7.528.984.697   RECAUDO      $  7.703.224.392 </vt:lpstr>
      <vt:lpstr>Presentación de PowerPoint</vt:lpstr>
      <vt:lpstr>TOTAL ESCENARIO 2021</vt:lpstr>
      <vt:lpstr>Presentación de PowerPoint</vt:lpstr>
      <vt:lpstr>Presentación de PowerPoint</vt:lpstr>
      <vt:lpstr>Presentación de PowerPoint</vt:lpstr>
      <vt:lpstr>AMPLIACIÓN DE INSTALACIONES</vt:lpstr>
      <vt:lpstr>TEMAS VARIOS / NECESIDADES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GERENCIA</cp:lastModifiedBy>
  <cp:revision>244</cp:revision>
  <dcterms:created xsi:type="dcterms:W3CDTF">2017-08-05T15:02:43Z</dcterms:created>
  <dcterms:modified xsi:type="dcterms:W3CDTF">2022-03-28T15:04:54Z</dcterms:modified>
</cp:coreProperties>
</file>