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6" r:id="rId3"/>
    <p:sldId id="260" r:id="rId4"/>
    <p:sldId id="262" r:id="rId5"/>
    <p:sldId id="326" r:id="rId6"/>
    <p:sldId id="329" r:id="rId7"/>
    <p:sldId id="332" r:id="rId8"/>
    <p:sldId id="331" r:id="rId9"/>
    <p:sldId id="317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ENCIA" initials="G" lastIdx="2" clrIdx="0">
    <p:extLst>
      <p:ext uri="{19B8F6BF-5375-455C-9EA6-DF929625EA0E}">
        <p15:presenceInfo xmlns:p15="http://schemas.microsoft.com/office/powerpoint/2012/main" userId="GEREN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EB82"/>
    <a:srgbClr val="F04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1" d="100"/>
          <a:sy n="61" d="100"/>
        </p:scale>
        <p:origin x="138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dor\Downloads\Facturacion%20Radicacion%20Recaudos%202021-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Hoja2!$D$9</c:f>
              <c:strCache>
                <c:ptCount val="1"/>
                <c:pt idx="0">
                  <c:v>FACTURACION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Hoja2!$C$11:$C$37</c:f>
              <c:strCache>
                <c:ptCount val="27"/>
                <c:pt idx="0">
                  <c:v>Alianza Medellin Antioquia EPS SAS</c:v>
                </c:pt>
                <c:pt idx="1">
                  <c:v>Sumimedical SAS</c:v>
                </c:pt>
                <c:pt idx="2">
                  <c:v>E.S.E. Hospital General de Medellin</c:v>
                </c:pt>
                <c:pt idx="3">
                  <c:v>E.S.E. Hospital Marco Fidel Suarez</c:v>
                </c:pt>
                <c:pt idx="4">
                  <c:v>Fundacion Colombiana de Cancerologia Clinica Vida</c:v>
                </c:pt>
                <c:pt idx="5">
                  <c:v>Viva 1A IPS</c:v>
                </c:pt>
                <c:pt idx="6">
                  <c:v>Promosalud IPS T&amp;E SAS</c:v>
                </c:pt>
                <c:pt idx="7">
                  <c:v>Universidad de Antioquia</c:v>
                </c:pt>
                <c:pt idx="8">
                  <c:v>Fundacion Instituto Neurologico de Colombia</c:v>
                </c:pt>
                <c:pt idx="9">
                  <c:v>Nueva Clinica Sagrado Corazon SAS</c:v>
                </c:pt>
                <c:pt idx="10">
                  <c:v>Particulares</c:v>
                </c:pt>
                <c:pt idx="11">
                  <c:v>E.S.E. Hospital San Juan de Dios</c:v>
                </c:pt>
                <c:pt idx="12">
                  <c:v>Centro Oncologico de Antioquia - COA</c:v>
                </c:pt>
                <c:pt idx="13">
                  <c:v>Hernan Ocazionez y Cia SAS</c:v>
                </c:pt>
                <c:pt idx="14">
                  <c:v>Terapia Intensiva SAS</c:v>
                </c:pt>
                <c:pt idx="15">
                  <c:v>Clinica Antioquia SA</c:v>
                </c:pt>
                <c:pt idx="16">
                  <c:v>Fundacion Universidad de Antioquia</c:v>
                </c:pt>
                <c:pt idx="17">
                  <c:v>AUG Kapital SAS</c:v>
                </c:pt>
                <c:pt idx="18">
                  <c:v>Unidad de Cirugia Ambulatoria y Endoscopia SAS</c:v>
                </c:pt>
                <c:pt idx="19">
                  <c:v>Secretaria Seccional de Salud de Antioquia</c:v>
                </c:pt>
                <c:pt idx="20">
                  <c:v>Almavid Salud SAS</c:v>
                </c:pt>
                <c:pt idx="21">
                  <c:v>Promedan SA</c:v>
                </c:pt>
                <c:pt idx="22">
                  <c:v>Centros Hospitalarios del Caribe SAS</c:v>
                </c:pt>
                <c:pt idx="23">
                  <c:v>Corporacion Clinica</c:v>
                </c:pt>
                <c:pt idx="24">
                  <c:v>Cruz Blanca EPS</c:v>
                </c:pt>
                <c:pt idx="25">
                  <c:v>Cafesalud EPS</c:v>
                </c:pt>
                <c:pt idx="26">
                  <c:v>SaludCoop EPS</c:v>
                </c:pt>
              </c:strCache>
            </c:strRef>
          </c:cat>
          <c:val>
            <c:numRef>
              <c:f>Hoja2!$D$11:$D$37</c:f>
              <c:numCache>
                <c:formatCode>_(* #,##0_);_(* \(#,##0\);_(* "-"_);_(@_)</c:formatCode>
                <c:ptCount val="27"/>
                <c:pt idx="0">
                  <c:v>2993646121</c:v>
                </c:pt>
                <c:pt idx="1">
                  <c:v>909014123</c:v>
                </c:pt>
                <c:pt idx="2">
                  <c:v>0</c:v>
                </c:pt>
                <c:pt idx="3">
                  <c:v>364879001</c:v>
                </c:pt>
                <c:pt idx="4">
                  <c:v>288338023</c:v>
                </c:pt>
                <c:pt idx="5">
                  <c:v>40512810</c:v>
                </c:pt>
                <c:pt idx="6">
                  <c:v>2192614798</c:v>
                </c:pt>
                <c:pt idx="7">
                  <c:v>145126991</c:v>
                </c:pt>
                <c:pt idx="8">
                  <c:v>172560000</c:v>
                </c:pt>
                <c:pt idx="9">
                  <c:v>167595424</c:v>
                </c:pt>
                <c:pt idx="10">
                  <c:v>70417900</c:v>
                </c:pt>
                <c:pt idx="11">
                  <c:v>74705000</c:v>
                </c:pt>
                <c:pt idx="12">
                  <c:v>9020000</c:v>
                </c:pt>
                <c:pt idx="13">
                  <c:v>0</c:v>
                </c:pt>
                <c:pt idx="14">
                  <c:v>114650000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3600000</c:v>
                </c:pt>
                <c:pt idx="19">
                  <c:v>585500</c:v>
                </c:pt>
                <c:pt idx="20">
                  <c:v>1710000</c:v>
                </c:pt>
                <c:pt idx="21">
                  <c:v>142058296</c:v>
                </c:pt>
                <c:pt idx="22">
                  <c:v>336000</c:v>
                </c:pt>
                <c:pt idx="23">
                  <c:v>31329490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B6-403E-A543-86AF64F59B30}"/>
            </c:ext>
          </c:extLst>
        </c:ser>
        <c:ser>
          <c:idx val="1"/>
          <c:order val="1"/>
          <c:tx>
            <c:strRef>
              <c:f>Hoja2!$E$9</c:f>
              <c:strCache>
                <c:ptCount val="1"/>
                <c:pt idx="0">
                  <c:v>FACTURACION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val>
            <c:numRef>
              <c:f>Hoja2!$E$11:$E$37</c:f>
              <c:numCache>
                <c:formatCode>_(* #,##0_);_(* \(#,##0\);_(* "-"_);_(@_)</c:formatCode>
                <c:ptCount val="27"/>
                <c:pt idx="0">
                  <c:v>5297396210</c:v>
                </c:pt>
                <c:pt idx="1">
                  <c:v>1165294270</c:v>
                </c:pt>
                <c:pt idx="2">
                  <c:v>707124197</c:v>
                </c:pt>
                <c:pt idx="3">
                  <c:v>532354000</c:v>
                </c:pt>
                <c:pt idx="4">
                  <c:v>347333960</c:v>
                </c:pt>
                <c:pt idx="5">
                  <c:v>290407992</c:v>
                </c:pt>
                <c:pt idx="6">
                  <c:v>261548146</c:v>
                </c:pt>
                <c:pt idx="7">
                  <c:v>245382863</c:v>
                </c:pt>
                <c:pt idx="8">
                  <c:v>170995710</c:v>
                </c:pt>
                <c:pt idx="9">
                  <c:v>150024668</c:v>
                </c:pt>
                <c:pt idx="10">
                  <c:v>91802482</c:v>
                </c:pt>
                <c:pt idx="11">
                  <c:v>79542750</c:v>
                </c:pt>
                <c:pt idx="12">
                  <c:v>62555000</c:v>
                </c:pt>
                <c:pt idx="13">
                  <c:v>55404000</c:v>
                </c:pt>
                <c:pt idx="14">
                  <c:v>52440000</c:v>
                </c:pt>
                <c:pt idx="15">
                  <c:v>33280000</c:v>
                </c:pt>
                <c:pt idx="16">
                  <c:v>7681600</c:v>
                </c:pt>
                <c:pt idx="17">
                  <c:v>6360000</c:v>
                </c:pt>
                <c:pt idx="18">
                  <c:v>1200000</c:v>
                </c:pt>
                <c:pt idx="19">
                  <c:v>683000</c:v>
                </c:pt>
                <c:pt idx="20">
                  <c:v>190000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B6-403E-A543-86AF64F59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shape val="box"/>
        <c:axId val="1634151648"/>
        <c:axId val="1634148320"/>
        <c:axId val="0"/>
      </c:bar3DChart>
      <c:catAx>
        <c:axId val="163415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34148320"/>
        <c:crosses val="autoZero"/>
        <c:auto val="0"/>
        <c:lblAlgn val="ctr"/>
        <c:lblOffset val="100"/>
        <c:noMultiLvlLbl val="0"/>
      </c:catAx>
      <c:valAx>
        <c:axId val="163414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3415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Hoja3!$C$2</c:f>
              <c:strCache>
                <c:ptCount val="1"/>
                <c:pt idx="0">
                  <c:v>FACTURACION 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355-4F9D-84F6-ECB4805361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355-4F9D-84F6-ECB4805361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355-4F9D-84F6-ECB4805361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355-4F9D-84F6-ECB48053610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355-4F9D-84F6-ECB48053610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355-4F9D-84F6-ECB48053610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355-4F9D-84F6-ECB48053610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355-4F9D-84F6-ECB48053610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355-4F9D-84F6-ECB48053610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D355-4F9D-84F6-ECB48053610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355-4F9D-84F6-ECB48053610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D355-4F9D-84F6-ECB48053610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D355-4F9D-84F6-ECB48053610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D355-4F9D-84F6-ECB48053610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D355-4F9D-84F6-ECB48053610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D355-4F9D-84F6-ECB48053610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D355-4F9D-84F6-ECB480536109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D355-4F9D-84F6-ECB480536109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D355-4F9D-84F6-ECB480536109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D355-4F9D-84F6-ECB480536109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D355-4F9D-84F6-ECB480536109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D355-4F9D-84F6-ECB480536109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D355-4F9D-84F6-ECB480536109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D355-4F9D-84F6-ECB480536109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D355-4F9D-84F6-ECB480536109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D355-4F9D-84F6-ECB480536109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D355-4F9D-84F6-ECB48053610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Hoja3!$B$4:$B$29</c:f>
              <c:strCache>
                <c:ptCount val="26"/>
                <c:pt idx="0">
                  <c:v>Alianza Medellin Antioquia EPS SAS</c:v>
                </c:pt>
                <c:pt idx="1">
                  <c:v>Sumimedical SAS</c:v>
                </c:pt>
                <c:pt idx="2">
                  <c:v>E.S.E. Hospital General de Medellin</c:v>
                </c:pt>
                <c:pt idx="3">
                  <c:v>E.S.E. Hospital Marco Fidel Suarez</c:v>
                </c:pt>
                <c:pt idx="4">
                  <c:v>Fundacion Colombiana de Cancerologia Clinica Vida</c:v>
                </c:pt>
                <c:pt idx="5">
                  <c:v>Viva 1A IPS</c:v>
                </c:pt>
                <c:pt idx="6">
                  <c:v>Promosalud IPS T&amp;E SAS</c:v>
                </c:pt>
                <c:pt idx="7">
                  <c:v>Universidad de Antioquia</c:v>
                </c:pt>
                <c:pt idx="8">
                  <c:v>Fundacion Instituto Neurologico de Colombia</c:v>
                </c:pt>
                <c:pt idx="9">
                  <c:v>Nueva Clinica Sagrado Corazon SAS</c:v>
                </c:pt>
                <c:pt idx="10">
                  <c:v>Particulares</c:v>
                </c:pt>
                <c:pt idx="11">
                  <c:v>E.S.E. Hospital San Juan de Dios</c:v>
                </c:pt>
                <c:pt idx="12">
                  <c:v>Centro Oncologico de Antioquia - COA</c:v>
                </c:pt>
                <c:pt idx="13">
                  <c:v>Hernan Ocazionez y Cia SAS</c:v>
                </c:pt>
                <c:pt idx="14">
                  <c:v>Terapia Intensiva SAS</c:v>
                </c:pt>
                <c:pt idx="15">
                  <c:v>Clinica Antioquia SA</c:v>
                </c:pt>
                <c:pt idx="16">
                  <c:v>Fundacion Universidad de Antioquia</c:v>
                </c:pt>
                <c:pt idx="17">
                  <c:v>AUG Kapital SAS</c:v>
                </c:pt>
                <c:pt idx="18">
                  <c:v>Unidad de Cirugia Ambulatoria y Endoscopia SAS</c:v>
                </c:pt>
                <c:pt idx="19">
                  <c:v>Secretaria Seccional de Salud de Antioquia</c:v>
                </c:pt>
                <c:pt idx="20">
                  <c:v>Almavid Salud SAS</c:v>
                </c:pt>
                <c:pt idx="21">
                  <c:v>Promedan SA</c:v>
                </c:pt>
                <c:pt idx="22">
                  <c:v>Centros Hospitalarios del Caribe SAS</c:v>
                </c:pt>
                <c:pt idx="23">
                  <c:v>Corporacion Clinica</c:v>
                </c:pt>
                <c:pt idx="24">
                  <c:v>Cruz Blanca EPS</c:v>
                </c:pt>
                <c:pt idx="25">
                  <c:v>Cafesalud EPS</c:v>
                </c:pt>
              </c:strCache>
            </c:strRef>
          </c:cat>
          <c:val>
            <c:numRef>
              <c:f>Hoja3!$C$4:$C$30</c:f>
              <c:numCache>
                <c:formatCode>_(* #,##0_);_(* \(#,##0\);_(* "-"_);_(@_)</c:formatCode>
                <c:ptCount val="27"/>
                <c:pt idx="0">
                  <c:v>5297396210</c:v>
                </c:pt>
                <c:pt idx="1">
                  <c:v>1165294270</c:v>
                </c:pt>
                <c:pt idx="2">
                  <c:v>707124197</c:v>
                </c:pt>
                <c:pt idx="3">
                  <c:v>532354000</c:v>
                </c:pt>
                <c:pt idx="4">
                  <c:v>347333960</c:v>
                </c:pt>
                <c:pt idx="5">
                  <c:v>290407992</c:v>
                </c:pt>
                <c:pt idx="6">
                  <c:v>261548146</c:v>
                </c:pt>
                <c:pt idx="7">
                  <c:v>245382863</c:v>
                </c:pt>
                <c:pt idx="8">
                  <c:v>170995710</c:v>
                </c:pt>
                <c:pt idx="9">
                  <c:v>150024668</c:v>
                </c:pt>
                <c:pt idx="10">
                  <c:v>91802482</c:v>
                </c:pt>
                <c:pt idx="11">
                  <c:v>79542750</c:v>
                </c:pt>
                <c:pt idx="12">
                  <c:v>62555000</c:v>
                </c:pt>
                <c:pt idx="13">
                  <c:v>55404000</c:v>
                </c:pt>
                <c:pt idx="14">
                  <c:v>52440000</c:v>
                </c:pt>
                <c:pt idx="15">
                  <c:v>33280000</c:v>
                </c:pt>
                <c:pt idx="16">
                  <c:v>7681600</c:v>
                </c:pt>
                <c:pt idx="17">
                  <c:v>6360000</c:v>
                </c:pt>
                <c:pt idx="18">
                  <c:v>1200000</c:v>
                </c:pt>
                <c:pt idx="19">
                  <c:v>683000</c:v>
                </c:pt>
                <c:pt idx="20">
                  <c:v>190000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6-D355-4F9D-84F6-ECB48053610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0.40099</cdr:x>
      <cdr:y>0.08367</cdr:y>
    </cdr:from>
    <cdr:to>
      <cdr:x>0.61058</cdr:x>
      <cdr:y>0.22723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E44E0E19-FA79-4EE6-98A0-EFA821813808}"/>
            </a:ext>
          </a:extLst>
        </cdr:cNvPr>
        <cdr:cNvSpPr txBox="1"/>
      </cdr:nvSpPr>
      <cdr:spPr>
        <a:xfrm xmlns:a="http://schemas.openxmlformats.org/drawingml/2006/main">
          <a:off x="3378275" y="546100"/>
          <a:ext cx="1765795" cy="936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100" b="1" i="0" u="none" strike="noStrike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TOTAL</a:t>
          </a:r>
          <a:br>
            <a:rPr lang="es-MX" sz="1100" b="1" i="0" u="none" strike="noStrike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</a:br>
          <a:r>
            <a:rPr lang="es-MX" sz="1100" b="1" i="0" u="none" strike="noStrike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7,722,699,477 </a:t>
          </a:r>
          <a:endParaRPr lang="es-MX" sz="1100" dirty="0"/>
        </a:p>
      </cdr:txBody>
    </cdr:sp>
  </cdr:relSizeAnchor>
  <cdr:relSizeAnchor xmlns:cdr="http://schemas.openxmlformats.org/drawingml/2006/chartDrawing">
    <cdr:from>
      <cdr:x>0.64203</cdr:x>
      <cdr:y>0.11069</cdr:y>
    </cdr:from>
    <cdr:to>
      <cdr:x>0.79783</cdr:x>
      <cdr:y>0.20783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4731CDB3-4AAF-423D-9A98-F198F0686B31}"/>
            </a:ext>
          </a:extLst>
        </cdr:cNvPr>
        <cdr:cNvSpPr txBox="1"/>
      </cdr:nvSpPr>
      <cdr:spPr>
        <a:xfrm xmlns:a="http://schemas.openxmlformats.org/drawingml/2006/main">
          <a:off x="4884561" y="570795"/>
          <a:ext cx="1185333" cy="5009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  <cdr:relSizeAnchor xmlns:cdr="http://schemas.openxmlformats.org/drawingml/2006/chartDrawing">
    <cdr:from>
      <cdr:x>0.63855</cdr:x>
      <cdr:y>0.07662</cdr:y>
    </cdr:from>
    <cdr:to>
      <cdr:x>0.78025</cdr:x>
      <cdr:y>0.1765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B1D67E89-92CF-4515-BFA0-9A1CD9E1ECEB}"/>
            </a:ext>
          </a:extLst>
        </cdr:cNvPr>
        <cdr:cNvSpPr txBox="1"/>
      </cdr:nvSpPr>
      <cdr:spPr>
        <a:xfrm xmlns:a="http://schemas.openxmlformats.org/drawingml/2006/main">
          <a:off x="5379764" y="500109"/>
          <a:ext cx="1193800" cy="651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100" b="1" dirty="0"/>
            <a:t>TOTAL</a:t>
          </a:r>
          <a:br>
            <a:rPr lang="es-MX" sz="1100" b="1" dirty="0"/>
          </a:br>
          <a:r>
            <a:rPr lang="es-MX" sz="11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 9,559,000,848 </a:t>
          </a:r>
          <a:br>
            <a:rPr lang="es-MX" sz="1100" dirty="0"/>
          </a:br>
          <a:endParaRPr lang="es-MX" sz="1100" dirty="0"/>
        </a:p>
      </cdr:txBody>
    </cdr:sp>
  </cdr:relSizeAnchor>
  <cdr:relSizeAnchor xmlns:cdr="http://schemas.openxmlformats.org/drawingml/2006/chartDrawing">
    <cdr:from>
      <cdr:x>0.47111</cdr:x>
      <cdr:y>0.03157</cdr:y>
    </cdr:from>
    <cdr:to>
      <cdr:x>0.53736</cdr:x>
      <cdr:y>0.07783</cdr:y>
    </cdr:to>
    <cdr:sp macro="" textlink="">
      <cdr:nvSpPr>
        <cdr:cNvPr id="6" name="Rectángulo: esquinas redondeadas 5">
          <a:extLst xmlns:a="http://schemas.openxmlformats.org/drawingml/2006/main">
            <a:ext uri="{FF2B5EF4-FFF2-40B4-BE49-F238E27FC236}">
              <a16:creationId xmlns:a16="http://schemas.microsoft.com/office/drawing/2014/main" id="{B6F5B6DF-849B-4B1C-BCBD-4F30C3237F70}"/>
            </a:ext>
          </a:extLst>
        </cdr:cNvPr>
        <cdr:cNvSpPr/>
      </cdr:nvSpPr>
      <cdr:spPr>
        <a:xfrm xmlns:a="http://schemas.openxmlformats.org/drawingml/2006/main">
          <a:off x="3969102" y="206023"/>
          <a:ext cx="558095" cy="301977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100" b="1" dirty="0">
              <a:solidFill>
                <a:sysClr val="windowText" lastClr="000000"/>
              </a:solidFill>
            </a:rPr>
            <a:t>2021</a:t>
          </a:r>
        </a:p>
      </cdr:txBody>
    </cdr:sp>
  </cdr:relSizeAnchor>
  <cdr:relSizeAnchor xmlns:cdr="http://schemas.openxmlformats.org/drawingml/2006/chartDrawing">
    <cdr:from>
      <cdr:x>0.45067</cdr:x>
      <cdr:y>0.12016</cdr:y>
    </cdr:from>
    <cdr:to>
      <cdr:x>0.63016</cdr:x>
      <cdr:y>0.19993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9D007EEF-2DD0-4247-98BA-978A8949B524}"/>
            </a:ext>
          </a:extLst>
        </cdr:cNvPr>
        <cdr:cNvSpPr txBox="1"/>
      </cdr:nvSpPr>
      <cdr:spPr>
        <a:xfrm xmlns:a="http://schemas.openxmlformats.org/drawingml/2006/main">
          <a:off x="3796866" y="784225"/>
          <a:ext cx="1512168" cy="520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 dirty="0"/>
        </a:p>
      </cdr:txBody>
    </cdr:sp>
  </cdr:relSizeAnchor>
  <cdr:relSizeAnchor xmlns:cdr="http://schemas.openxmlformats.org/drawingml/2006/chartDrawing">
    <cdr:from>
      <cdr:x>0.64205</cdr:x>
      <cdr:y>0.26125</cdr:y>
    </cdr:from>
    <cdr:to>
      <cdr:x>0.97898</cdr:x>
      <cdr:y>0.33566</cdr:y>
    </cdr:to>
    <cdr:sp macro="" textlink="">
      <cdr:nvSpPr>
        <cdr:cNvPr id="8" name="Rectángulo 7">
          <a:extLst xmlns:a="http://schemas.openxmlformats.org/drawingml/2006/main">
            <a:ext uri="{FF2B5EF4-FFF2-40B4-BE49-F238E27FC236}">
              <a16:creationId xmlns:a16="http://schemas.microsoft.com/office/drawing/2014/main" id="{B4D4450B-E75B-405B-AEF0-C491629F110A}"/>
            </a:ext>
          </a:extLst>
        </cdr:cNvPr>
        <cdr:cNvSpPr/>
      </cdr:nvSpPr>
      <cdr:spPr>
        <a:xfrm xmlns:a="http://schemas.openxmlformats.org/drawingml/2006/main">
          <a:off x="5409222" y="1705124"/>
          <a:ext cx="2838648" cy="4856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MX" sz="2000" dirty="0">
              <a:solidFill>
                <a:schemeClr val="tx1"/>
              </a:solidFill>
            </a:rPr>
            <a:t>FACTURACION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49F7C-559C-47A1-96C6-AA845FAE3C92}" type="datetimeFigureOut">
              <a:rPr lang="es-ES" smtClean="0"/>
              <a:t>28/03/2023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219DF-34CB-40E0-9180-94EE63FD9C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045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86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21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33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6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46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66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774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947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883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774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397DA-0F57-41C0-BE6F-15C851E44D64}" type="datetimeFigureOut">
              <a:rPr lang="es-CO" smtClean="0"/>
              <a:t>28/03/2023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28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30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ORDEN DEL DIA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Verificación del Quórum.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Lectura del Orden del Día.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Nombramiento del Presidente y Secretario de la Reunión.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de informe  asesoría jurídica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del informe de gestión del la gerencia correspondiente al año 2022.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 estados financieros con fecha de corte a 31 de diciembre de 2022. contador 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 informe fiscal  .revisoría fiscal 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Consideración y aprobación de proyecto de distribución de utilidades )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Proposiciones y varios.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Lectura y aprobación del acta.</a:t>
            </a: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0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17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14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CO" altLang="es-CO" sz="2800" b="1" dirty="0"/>
          </a:p>
          <a:p>
            <a:pPr marL="0" indent="0">
              <a:buNone/>
            </a:pPr>
            <a:endParaRPr lang="es-CO" altLang="es-CO" sz="2800" b="1" dirty="0"/>
          </a:p>
          <a:p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VISIÓN: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para el año 2025 una unidad diagnóstica y terapéutica Cardiovascular de referencia</a:t>
            </a:r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el Valle de Aburra y el departamento de Antioquia , junto con sus servicios afines en salud (</a:t>
            </a:r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lo que a Diagnóstico y Tratamiento Cardiovascular invasivo y no invasivo se refiera)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una cultura organizacional centrada en la atención con calidad de nuestros usuarios que articule la prestación de servicios de salud con la seguridad del paciente.</a:t>
            </a:r>
          </a:p>
          <a:p>
            <a:endParaRPr lang="es-CO" altLang="es-CO" dirty="0"/>
          </a:p>
        </p:txBody>
      </p:sp>
      <p:pic>
        <p:nvPicPr>
          <p:cNvPr id="6147" name="0 Imagen" descr="coraxon_logo2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116632"/>
            <a:ext cx="6858000" cy="1223962"/>
          </a:xfrm>
          <a:noFill/>
        </p:spPr>
      </p:pic>
    </p:spTree>
    <p:extLst>
      <p:ext uri="{BB962C8B-B14F-4D97-AF65-F5344CB8AC3E}">
        <p14:creationId xmlns:p14="http://schemas.microsoft.com/office/powerpoint/2010/main" val="1601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CONTRATACION 2022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12542"/>
          </a:xfrm>
        </p:spPr>
        <p:txBody>
          <a:bodyPr>
            <a:normAutofit fontScale="25000" lnSpcReduction="20000"/>
          </a:bodyPr>
          <a:lstStyle/>
          <a:p>
            <a:r>
              <a:rPr lang="es-CO" sz="3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CONTRATOS   2022</a:t>
            </a:r>
          </a:p>
          <a:p>
            <a:endParaRPr lang="es-CO" sz="5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DE 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SAVIA SALUD  ( EVENTO – RIESGO CARDIOVASCULAR )</a:t>
            </a:r>
            <a:endParaRPr lang="es-CO" sz="5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 HOSPITAL SAN JUAN DE DIOS STA FE DE ANTIOQUIA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 NEUROLOGICO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FUNDACION CLINICA VIDA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 MARCO FIDEL SUAREZ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NUEVA SAGRADO CORAZON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TERAPIA INTENSIVA- UCI CLINICA DEL PRADO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SUMIMEDICAL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VICTORIANA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PROMOSALUD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VIVA 1 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HGM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ANTIOQUIA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UNICIENCIAS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HERNAN OCAZIONES </a:t>
            </a:r>
          </a:p>
          <a:p>
            <a:pPr marL="0" indent="0">
              <a:buNone/>
            </a:pPr>
            <a:endParaRPr lang="es-CO" sz="5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CONTRATACION  2023</a:t>
            </a:r>
          </a:p>
          <a:p>
            <a:pPr marL="914400" indent="-914400"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SANITAS   EPS               3. FAMILIAR COLOMBIA </a:t>
            </a:r>
          </a:p>
          <a:p>
            <a:pPr marL="914400" indent="-914400"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ECOPSOS  EPS               4.</a:t>
            </a:r>
          </a:p>
          <a:p>
            <a:pPr marL="914400" indent="-914400">
              <a:buFont typeface="+mj-lt"/>
              <a:buAutoNum type="arabicPeriod"/>
            </a:pPr>
            <a:endParaRPr lang="es-CO" sz="5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 </a:t>
            </a:r>
          </a:p>
          <a:p>
            <a:endParaRPr lang="es-CO" dirty="0"/>
          </a:p>
        </p:txBody>
      </p:sp>
      <p:pic>
        <p:nvPicPr>
          <p:cNvPr id="7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5258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0233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87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E4DD1-963F-4E22-A016-167030AEA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COMPARATIVO FACTURACION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6C088EC-24FD-45EC-B625-D07CF0C2E5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117202"/>
              </p:ext>
            </p:extLst>
          </p:nvPr>
        </p:nvGraphicFramePr>
        <p:xfrm>
          <a:off x="827584" y="1600205"/>
          <a:ext cx="7488830" cy="5024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7254">
                  <a:extLst>
                    <a:ext uri="{9D8B030D-6E8A-4147-A177-3AD203B41FA5}">
                      <a16:colId xmlns:a16="http://schemas.microsoft.com/office/drawing/2014/main" val="2983579712"/>
                    </a:ext>
                  </a:extLst>
                </a:gridCol>
                <a:gridCol w="1400788">
                  <a:extLst>
                    <a:ext uri="{9D8B030D-6E8A-4147-A177-3AD203B41FA5}">
                      <a16:colId xmlns:a16="http://schemas.microsoft.com/office/drawing/2014/main" val="1061390335"/>
                    </a:ext>
                  </a:extLst>
                </a:gridCol>
                <a:gridCol w="1400788">
                  <a:extLst>
                    <a:ext uri="{9D8B030D-6E8A-4147-A177-3AD203B41FA5}">
                      <a16:colId xmlns:a16="http://schemas.microsoft.com/office/drawing/2014/main" val="2767461376"/>
                    </a:ext>
                  </a:extLst>
                </a:gridCol>
              </a:tblGrid>
              <a:tr h="30332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u="none" strike="noStrike" dirty="0">
                          <a:effectLst/>
                        </a:rPr>
                        <a:t>CLIENTE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u="none" strike="noStrike" dirty="0">
                          <a:effectLst/>
                        </a:rPr>
                        <a:t>FACTURACION 2021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u="none" strike="noStrike" dirty="0">
                          <a:effectLst/>
                        </a:rPr>
                        <a:t>FACTURACION 2022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ctr"/>
                </a:tc>
                <a:extLst>
                  <a:ext uri="{0D108BD9-81ED-4DB2-BD59-A6C34878D82A}">
                    <a16:rowId xmlns:a16="http://schemas.microsoft.com/office/drawing/2014/main" val="4152655303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 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579558637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Alianza Medellin Antioquia EPS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2,993,646,121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5,297,396,210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066331775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Sumimedical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909,014,123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1,165,294,270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011609794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E.S.E. Hospital General de Medellin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707,124,197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48837616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E.S.E. Hospital Marco Fidel Suarez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364,879,001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532,354,000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147887673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Fundacion Colombiana de Cancerologia Clinica Vida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288,338,023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347,333,960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047860010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Viva 1A IPS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40,512,810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290,407,992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376319414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Promosalud IPS T&amp;E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2,192,614,798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261,548,146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145735321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Universidad de Antioquia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145,126,991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245,382,863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059094548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Fundacion Instituto Neurologico de Colombia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172,560,000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170,995,710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323704262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Nueva Clinica Sagrado Corazon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167,595,424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150,024,668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583319793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Particulares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70,417,900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91,802,482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114035171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E.S.E. Hospital San Juan de Dios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74,705,000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79,542,750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78356196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Centro Oncologico de Antioquia - COA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9,020,000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62,555,000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815593619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 err="1">
                          <a:effectLst/>
                        </a:rPr>
                        <a:t>Hernan</a:t>
                      </a:r>
                      <a:r>
                        <a:rPr lang="es-MX" sz="800" u="none" strike="noStrike" dirty="0">
                          <a:effectLst/>
                        </a:rPr>
                        <a:t> </a:t>
                      </a:r>
                      <a:r>
                        <a:rPr lang="es-MX" sz="800" u="none" strike="noStrike" dirty="0" err="1">
                          <a:effectLst/>
                        </a:rPr>
                        <a:t>Ocazionez</a:t>
                      </a:r>
                      <a:r>
                        <a:rPr lang="es-MX" sz="800" u="none" strike="noStrike" dirty="0">
                          <a:effectLst/>
                        </a:rPr>
                        <a:t> y </a:t>
                      </a:r>
                      <a:r>
                        <a:rPr lang="es-MX" sz="800" u="none" strike="noStrike" dirty="0" err="1">
                          <a:effectLst/>
                        </a:rPr>
                        <a:t>Cia</a:t>
                      </a:r>
                      <a:r>
                        <a:rPr lang="es-MX" sz="800" u="none" strike="noStrike" dirty="0">
                          <a:effectLst/>
                        </a:rPr>
                        <a:t> SAS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55,404,000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531471700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Terapia Intensiva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114,650,000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52,440,000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06291551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Clinica Antioquia SA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33,280,000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545168108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Fundacion Universidad de Antioquia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7,681,600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181482575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AUG Kapital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6,360,000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750802359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Unidad de Cirugia Ambulatoria y Endoscopia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3,600,000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1,200,000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799624764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Secretaria Seccional de Salud de Antioquia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585,500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   683,000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649111155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Almavid Salud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1,710,000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   190,000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256235723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Promedan SA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142,058,296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                -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804028020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Centros Hospitalarios del Caribe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336,000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                -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374082923"/>
                  </a:ext>
                </a:extLst>
              </a:tr>
              <a:tr h="1898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Corporacion Clinica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31,329,490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                -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818340850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Cruz Blanca EPS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                           -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517658132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Cafesalud EPS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286168884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SaludCoop EPS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329418618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547338515"/>
                  </a:ext>
                </a:extLst>
              </a:tr>
              <a:tr h="15166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 dirty="0">
                          <a:effectLst/>
                        </a:rPr>
                        <a:t>TOTALES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</a:rPr>
                        <a:t>   7,722,699,477 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 dirty="0">
                          <a:effectLst/>
                        </a:rPr>
                        <a:t>   9,559,000,848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496124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05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9039BC0B-1023-47ED-B025-F6FE4274E6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983716"/>
              </p:ext>
            </p:extLst>
          </p:nvPr>
        </p:nvGraphicFramePr>
        <p:xfrm>
          <a:off x="323528" y="139700"/>
          <a:ext cx="8424936" cy="6526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C8975DD1-AD6A-44F7-B517-D988D8FA110B}"/>
              </a:ext>
            </a:extLst>
          </p:cNvPr>
          <p:cNvSpPr/>
          <p:nvPr/>
        </p:nvSpPr>
        <p:spPr>
          <a:xfrm>
            <a:off x="5940152" y="311150"/>
            <a:ext cx="720080" cy="3746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69815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C367261-7A18-47EB-872E-C5DBA030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DISTRIBUCION CLIENTES 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CB6FB9C8-9F5C-4EF8-93B8-08F23BCB245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1984971"/>
              </p:ext>
            </p:extLst>
          </p:nvPr>
        </p:nvGraphicFramePr>
        <p:xfrm>
          <a:off x="4648200" y="1600200"/>
          <a:ext cx="4316288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D4F53483-7C5A-46ED-9A1E-C8CAECAC518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4285567"/>
              </p:ext>
            </p:extLst>
          </p:nvPr>
        </p:nvGraphicFramePr>
        <p:xfrm>
          <a:off x="525653" y="1600205"/>
          <a:ext cx="4046346" cy="4709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8155">
                  <a:extLst>
                    <a:ext uri="{9D8B030D-6E8A-4147-A177-3AD203B41FA5}">
                      <a16:colId xmlns:a16="http://schemas.microsoft.com/office/drawing/2014/main" val="2349854718"/>
                    </a:ext>
                  </a:extLst>
                </a:gridCol>
                <a:gridCol w="768806">
                  <a:extLst>
                    <a:ext uri="{9D8B030D-6E8A-4147-A177-3AD203B41FA5}">
                      <a16:colId xmlns:a16="http://schemas.microsoft.com/office/drawing/2014/main" val="2328880698"/>
                    </a:ext>
                  </a:extLst>
                </a:gridCol>
                <a:gridCol w="819385">
                  <a:extLst>
                    <a:ext uri="{9D8B030D-6E8A-4147-A177-3AD203B41FA5}">
                      <a16:colId xmlns:a16="http://schemas.microsoft.com/office/drawing/2014/main" val="872148963"/>
                    </a:ext>
                  </a:extLst>
                </a:gridCol>
              </a:tblGrid>
              <a:tr h="2943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CLIENTE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FACTURACION 2022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DISTRIBUCION PORCENTUAL 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989957302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089313549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Alianza Medellin Antioquia EPS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5,297,396,210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55.42%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773219688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Sumimedical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1,165,294,270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12.19%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898569524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E.S.E. Hospital General de Medellin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707,124,197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7.40%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734219891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E.S.E. Hospital Marco Fidel Suarez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532,354,000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5.57%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958050101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Fundacion Colombiana de Cancerologia Clinica Vida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347,333,960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3.63%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133645592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Viva 1A IPS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290,407,992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3.04%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890863243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Promosalud IPS T&amp;E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261,548,146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2.74%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214920118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Universidad de Antioquia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245,382,863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2.57%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898506269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Fundacion Instituto Neurologico de Colombia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170,995,710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1.79%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828434078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Nueva Clinica Sagrado Corazon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150,024,668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>
                          <a:effectLst/>
                        </a:rPr>
                        <a:t>1.57%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211060126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Particulares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91,802,482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640752186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E.S.E. Hospital San Juan de Dios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79,542,750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087661829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Centro Oncologico de Antioquia - COA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62,555,000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584589692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Hernan Ocazionez y Cia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55,404,000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168636490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Terapia Intensiva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52,440,000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564145793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Clinica Antioquia SA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33,280,000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494441297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Fundacion Universidad de Antioquia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7,681,600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423737186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AUG Kapital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6,360,000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135570597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Unidad de Cirugia Ambulatoria y Endoscopia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1,200,000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398414082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Secretaria Seccional de Salud de Antioquia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683,000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923164826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Almavid Salud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190,000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3107769289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Promedan SA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603812730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Centros Hospitalarios del Caribe SAS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278920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Corporacion Clinica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733462039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Cruz Blanca EPS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145911343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Cafesalud EPS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848388574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SaludCoop EPS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                        -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514674705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230473344"/>
                  </a:ext>
                </a:extLst>
              </a:tr>
              <a:tr h="1471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TOTALES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 9,559,000,848 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u="none" strike="noStrike" dirty="0">
                          <a:effectLst/>
                        </a:rPr>
                        <a:t>100.00%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7" marR="4877" marT="4877" marB="0" anchor="b"/>
                </a:tc>
                <a:extLst>
                  <a:ext uri="{0D108BD9-81ED-4DB2-BD59-A6C34878D82A}">
                    <a16:rowId xmlns:a16="http://schemas.microsoft.com/office/drawing/2014/main" val="720916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84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D696971-8082-477A-AAB9-D4E8C2E7A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s-MX" dirty="0"/>
              <a:t>RECAUDO 2022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D0C42E5A-F701-4C5B-8A44-157A5D388D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504" y="1124745"/>
            <a:ext cx="3744416" cy="4912975"/>
          </a:xfrm>
          <a:prstGeom prst="rect">
            <a:avLst/>
          </a:prstGeom>
        </p:spPr>
      </p:pic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32DF9E2B-B086-4EDD-878E-5D7C30E21D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995936" y="1124745"/>
            <a:ext cx="5040560" cy="49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73A3A-7713-4BEC-97CB-40BC20B2A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b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AÑO 2022</a:t>
            </a:r>
            <a:br>
              <a:rPr lang="es-MX" sz="27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br>
              <a:rPr lang="es-MX" sz="27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s-ES" sz="27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0A55EF1-AEA7-497F-A488-00B02485E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b="1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FACTURACION </a:t>
            </a:r>
            <a:r>
              <a:rPr lang="es-MX" sz="3200" b="1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$9,559,000,848 </a:t>
            </a:r>
          </a:p>
          <a:p>
            <a:br>
              <a:rPr lang="es-MX" sz="3200" b="1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3200" b="1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RADICACION  9,404,465,002 </a:t>
            </a:r>
          </a:p>
          <a:p>
            <a:br>
              <a:rPr lang="es-MX" sz="3200" b="1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3200" b="1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RECAUDO  7,878,131,704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250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9733</TotalTime>
  <Words>744</Words>
  <Application>Microsoft Office PowerPoint</Application>
  <PresentationFormat>Presentación en pantalla (4:3)</PresentationFormat>
  <Paragraphs>238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  <vt:lpstr>CONTRATACION 2022</vt:lpstr>
      <vt:lpstr>COMPARATIVO FACTURACION </vt:lpstr>
      <vt:lpstr>Presentación de PowerPoint</vt:lpstr>
      <vt:lpstr>DISTRIBUCION CLIENTES </vt:lpstr>
      <vt:lpstr>RECAUDO 2022</vt:lpstr>
      <vt:lpstr>  AÑO 2022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Administrador</cp:lastModifiedBy>
  <cp:revision>262</cp:revision>
  <dcterms:created xsi:type="dcterms:W3CDTF">2017-08-05T15:02:43Z</dcterms:created>
  <dcterms:modified xsi:type="dcterms:W3CDTF">2023-03-28T23:17:15Z</dcterms:modified>
</cp:coreProperties>
</file>